
<file path=[Content_Types].xml><?xml version="1.0" encoding="utf-8"?>
<Types xmlns="http://schemas.openxmlformats.org/package/2006/content-types">
  <Default Extension="png" ContentType="image/png"/>
  <Default Extension="jpeg" ContentType="image/jpeg"/>
  <Default Extension="JPG" ContentType="image/.jp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4" r:id="rId3"/>
    <p:sldId id="275" r:id="rId4"/>
    <p:sldId id="276" r:id="rId5"/>
    <p:sldId id="277" r:id="rId6"/>
    <p:sldId id="269" r:id="rId7"/>
    <p:sldId id="270" r:id="rId8"/>
    <p:sldId id="271" r:id="rId9"/>
    <p:sldId id="256" r:id="rId10"/>
    <p:sldId id="260" r:id="rId11"/>
    <p:sldId id="261" r:id="rId12"/>
    <p:sldId id="262" r:id="rId13"/>
    <p:sldId id="263" r:id="rId14"/>
    <p:sldId id="278" r:id="rId15"/>
    <p:sldId id="267" r:id="rId16"/>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990000"/>
    <a:srgbClr val="FF0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99" d="100"/>
          <a:sy n="99" d="100"/>
        </p:scale>
        <p:origin x="-240"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p>
            <a:pPr lvl="0"/>
            <a:r>
              <a:rPr dirty="0"/>
              <a:t>Click to edit Master title style</a:t>
            </a:r>
            <a:endParaRPr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latin typeface="Arial" panose="020B0604020202020204" pitchFamily="34"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atin typeface="Arial" panose="020B0604020202020204" pitchFamily="34" charset="0"/>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GIF"/></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4.jpeg"/><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50" name="Picture 12"/>
          <p:cNvPicPr>
            <a:picLocks noChangeAspect="1"/>
          </p:cNvPicPr>
          <p:nvPr/>
        </p:nvPicPr>
        <p:blipFill>
          <a:blip r:embed="rId1"/>
          <a:stretch>
            <a:fillRect/>
          </a:stretch>
        </p:blipFill>
        <p:spPr>
          <a:xfrm>
            <a:off x="0" y="0"/>
            <a:ext cx="9144000" cy="6858000"/>
          </a:xfrm>
          <a:prstGeom prst="rect">
            <a:avLst/>
          </a:prstGeom>
          <a:noFill/>
          <a:ln w="9525">
            <a:noFill/>
          </a:ln>
        </p:spPr>
      </p:pic>
      <p:sp>
        <p:nvSpPr>
          <p:cNvPr id="2051" name="WordArt 13"/>
          <p:cNvSpPr>
            <a:spLocks noTextEdit="1"/>
          </p:cNvSpPr>
          <p:nvPr/>
        </p:nvSpPr>
        <p:spPr>
          <a:xfrm>
            <a:off x="1524000" y="2209800"/>
            <a:ext cx="6400800" cy="2057400"/>
          </a:xfrm>
          <a:prstGeom prst="rect">
            <a:avLst/>
          </a:prstGeom>
        </p:spPr>
        <p:txBody>
          <a:bodyPr wrap="none" fromWordArt="1">
            <a:prstTxWarp prst="textPlain">
              <a:avLst>
                <a:gd name="adj" fmla="val 50000"/>
              </a:avLst>
            </a:prstTxWarp>
            <a:normAutofit/>
          </a:bodyPr>
          <a:p>
            <a:pPr algn="ctr" eaLnBrk="0" hangingPunct="0"/>
            <a:r>
              <a:rPr lang="en-US" sz="3600" b="1">
                <a:ln w="19050" cap="flat" cmpd="sng">
                  <a:solidFill>
                    <a:srgbClr val="99CCFF"/>
                  </a:solidFill>
                  <a:prstDash val="solid"/>
                  <a:headEnd type="none" w="med" len="med"/>
                  <a:tailEnd type="none" w="med" len="med"/>
                </a:ln>
                <a:solidFill>
                  <a:srgbClr val="FF00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Tập làm văn</a:t>
            </a:r>
            <a:endParaRPr lang="en-US" sz="3600" b="1">
              <a:ln w="19050" cap="flat" cmpd="sng">
                <a:solidFill>
                  <a:srgbClr val="99CCFF"/>
                </a:solidFill>
                <a:prstDash val="solid"/>
                <a:headEnd type="none" w="med" len="med"/>
                <a:tailEnd type="none" w="med" len="med"/>
              </a:ln>
              <a:solidFill>
                <a:srgbClr val="FF00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endParaRPr>
          </a:p>
          <a:p>
            <a:pPr algn="ctr" eaLnBrk="0" hangingPunct="0"/>
            <a:r>
              <a:rPr lang="en-US" sz="3600" b="1">
                <a:ln w="19050" cap="flat" cmpd="sng">
                  <a:solidFill>
                    <a:srgbClr val="99CCFF"/>
                  </a:solidFill>
                  <a:prstDash val="solid"/>
                  <a:headEnd type="none" w="med" len="med"/>
                  <a:tailEnd type="none" w="med" len="med"/>
                </a:ln>
                <a:solidFill>
                  <a:srgbClr val="FF00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Lớp 3</a:t>
            </a:r>
            <a:endParaRPr lang="en-US" sz="3600" b="1">
              <a:ln w="19050" cap="flat" cmpd="sng">
                <a:solidFill>
                  <a:srgbClr val="99CCFF"/>
                </a:solidFill>
                <a:prstDash val="solid"/>
                <a:headEnd type="none" w="med" len="med"/>
                <a:tailEnd type="none" w="med" len="med"/>
              </a:ln>
              <a:solidFill>
                <a:srgbClr val="FF00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endParaRP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mph" presetSubtype="0" repeatCount="indefinite" fill="hold" nodeType="withEffect">
                                  <p:stCondLst>
                                    <p:cond delay="0"/>
                                  </p:stCondLst>
                                  <p:childTnLst>
                                    <p:animClr clrSpc="hsl" dir="cw">
                                      <p:cBhvr override="childStyle">
                                        <p:cTn id="6" dur="500" fill="hold"/>
                                        <p:tgtEl>
                                          <p:spTgt spid="2051"/>
                                        </p:tgtEl>
                                        <p:attrNameLst>
                                          <p:attrName>style.color</p:attrName>
                                        </p:attrNameLst>
                                      </p:cBhvr>
                                      <p:by>
                                        <p:hsl h="10842240" s="0" l="0"/>
                                      </p:by>
                                    </p:animClr>
                                    <p:animClr clrSpc="hsl" dir="cw">
                                      <p:cBhvr>
                                        <p:cTn id="7" dur="500" fill="hold"/>
                                        <p:tgtEl>
                                          <p:spTgt spid="2051"/>
                                        </p:tgtEl>
                                        <p:attrNameLst>
                                          <p:attrName>fillcolor</p:attrName>
                                        </p:attrNameLst>
                                      </p:cBhvr>
                                      <p:by>
                                        <p:hsl h="10842240" s="0" l="0"/>
                                      </p:by>
                                    </p:animClr>
                                    <p:animClr clrSpc="hsl" dir="cw">
                                      <p:cBhvr>
                                        <p:cTn id="8" dur="500" fill="hold"/>
                                        <p:tgtEl>
                                          <p:spTgt spid="2051"/>
                                        </p:tgtEl>
                                        <p:attrNameLst>
                                          <p:attrName>stroke.color</p:attrName>
                                        </p:attrNameLst>
                                      </p:cBhvr>
                                      <p:by>
                                        <p:hsl h="10842240" s="0" l="0"/>
                                      </p:by>
                                    </p:animClr>
                                    <p:set>
                                      <p:cBhvr>
                                        <p:cTn id="9" dur="500" fill="hold"/>
                                        <p:tgtEl>
                                          <p:spTgt spid="205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9"/>
          <p:cNvGrpSpPr/>
          <p:nvPr/>
        </p:nvGrpSpPr>
        <p:grpSpPr>
          <a:xfrm>
            <a:off x="0" y="304800"/>
            <a:ext cx="9144000" cy="1058863"/>
            <a:chOff x="240" y="912"/>
            <a:chExt cx="5520" cy="667"/>
          </a:xfrm>
        </p:grpSpPr>
        <p:sp>
          <p:nvSpPr>
            <p:cNvPr id="11271" name="Text Box 7"/>
            <p:cNvSpPr txBox="1"/>
            <p:nvPr/>
          </p:nvSpPr>
          <p:spPr>
            <a:xfrm>
              <a:off x="480" y="945"/>
              <a:ext cx="5280" cy="634"/>
            </a:xfrm>
            <a:prstGeom prst="rect">
              <a:avLst/>
            </a:prstGeom>
            <a:noFill/>
            <a:ln w="9525">
              <a:noFill/>
            </a:ln>
          </p:spPr>
          <p:txBody>
            <a:bodyPr>
              <a:spAutoFit/>
            </a:bodyPr>
            <a:p>
              <a:pPr algn="just">
                <a:spcBef>
                  <a:spcPct val="50000"/>
                </a:spcBef>
              </a:pPr>
              <a:r>
                <a:rPr sz="3000" i="1" dirty="0">
                  <a:solidFill>
                    <a:srgbClr val="FF0000"/>
                  </a:solidFill>
                  <a:latin typeface="Times New Roman" panose="02020603050405020304" pitchFamily="18" charset="0"/>
                </a:rPr>
                <a:t>   Viết một đoạn văn (từ 7 đến 10 câu) kể lại một việc tốt em đã làm để góp phần bảo vệ môi trường.</a:t>
              </a:r>
              <a:endParaRPr sz="3000" i="1" dirty="0">
                <a:solidFill>
                  <a:srgbClr val="FF0000"/>
                </a:solidFill>
                <a:latin typeface="Times New Roman" panose="02020603050405020304" pitchFamily="18" charset="0"/>
              </a:endParaRPr>
            </a:p>
          </p:txBody>
        </p:sp>
        <p:sp>
          <p:nvSpPr>
            <p:cNvPr id="11272" name="Oval 8"/>
            <p:cNvSpPr/>
            <p:nvPr/>
          </p:nvSpPr>
          <p:spPr>
            <a:xfrm>
              <a:off x="240" y="912"/>
              <a:ext cx="480" cy="384"/>
            </a:xfrm>
            <a:prstGeom prst="ellipse">
              <a:avLst/>
            </a:prstGeom>
            <a:solidFill>
              <a:srgbClr val="00FFFF"/>
            </a:solidFill>
            <a:ln w="38100" cap="flat" cmpd="sng">
              <a:solidFill>
                <a:srgbClr val="FF0000"/>
              </a:solidFill>
              <a:prstDash val="solid"/>
              <a:headEnd type="none" w="med" len="med"/>
              <a:tailEnd type="none" w="med" len="med"/>
            </a:ln>
          </p:spPr>
          <p:txBody>
            <a:bodyPr wrap="none" anchor="ctr" anchorCtr="0"/>
            <a:p>
              <a:pPr algn="just"/>
              <a:r>
                <a:rPr sz="4800" b="1" dirty="0">
                  <a:solidFill>
                    <a:srgbClr val="0000FF"/>
                  </a:solidFill>
                  <a:latin typeface="Times New Roman" panose="02020603050405020304" pitchFamily="18" charset="0"/>
                </a:rPr>
                <a:t>2</a:t>
              </a:r>
              <a:endParaRPr sz="4800" b="1" dirty="0">
                <a:solidFill>
                  <a:srgbClr val="0000FF"/>
                </a:solidFill>
                <a:latin typeface="Times New Roman" panose="02020603050405020304" pitchFamily="18" charset="0"/>
              </a:endParaRPr>
            </a:p>
          </p:txBody>
        </p:sp>
      </p:grpSp>
      <p:sp>
        <p:nvSpPr>
          <p:cNvPr id="7178" name="Text Box 10"/>
          <p:cNvSpPr txBox="1"/>
          <p:nvPr/>
        </p:nvSpPr>
        <p:spPr>
          <a:xfrm>
            <a:off x="3429000" y="1524000"/>
            <a:ext cx="2235200" cy="579438"/>
          </a:xfrm>
          <a:prstGeom prst="rect">
            <a:avLst/>
          </a:prstGeom>
          <a:noFill/>
          <a:ln w="9525">
            <a:noFill/>
          </a:ln>
        </p:spPr>
        <p:txBody>
          <a:bodyPr>
            <a:spAutoFit/>
          </a:bodyPr>
          <a:p>
            <a:pPr algn="ctr">
              <a:spcBef>
                <a:spcPct val="50000"/>
              </a:spcBef>
            </a:pPr>
            <a:r>
              <a:rPr sz="3200" b="1" u="sng" dirty="0">
                <a:solidFill>
                  <a:srgbClr val="FF0000"/>
                </a:solidFill>
                <a:latin typeface="Times New Roman" panose="02020603050405020304" pitchFamily="18" charset="0"/>
              </a:rPr>
              <a:t>Gơi ý:</a:t>
            </a:r>
            <a:endParaRPr sz="3200" b="1" dirty="0">
              <a:solidFill>
                <a:srgbClr val="FF0000"/>
              </a:solidFill>
              <a:latin typeface="Times New Roman" panose="02020603050405020304" pitchFamily="18" charset="0"/>
            </a:endParaRPr>
          </a:p>
        </p:txBody>
      </p:sp>
      <p:sp>
        <p:nvSpPr>
          <p:cNvPr id="7179" name="Text Box 11"/>
          <p:cNvSpPr txBox="1"/>
          <p:nvPr/>
        </p:nvSpPr>
        <p:spPr>
          <a:xfrm>
            <a:off x="762000" y="2286000"/>
            <a:ext cx="4419600" cy="549275"/>
          </a:xfrm>
          <a:prstGeom prst="rect">
            <a:avLst/>
          </a:prstGeom>
          <a:noFill/>
          <a:ln w="9525">
            <a:noFill/>
          </a:ln>
        </p:spPr>
        <p:txBody>
          <a:bodyPr>
            <a:spAutoFit/>
          </a:bodyPr>
          <a:p>
            <a:pPr>
              <a:spcBef>
                <a:spcPct val="50000"/>
              </a:spcBef>
            </a:pPr>
            <a:r>
              <a:rPr sz="3000" dirty="0">
                <a:solidFill>
                  <a:srgbClr val="0000CC"/>
                </a:solidFill>
                <a:latin typeface="Times New Roman" panose="02020603050405020304" pitchFamily="18" charset="0"/>
              </a:rPr>
              <a:t>a) Tên việc tốt đã làm.</a:t>
            </a:r>
            <a:endParaRPr sz="3000" dirty="0">
              <a:solidFill>
                <a:srgbClr val="0000CC"/>
              </a:solidFill>
              <a:latin typeface="Times New Roman" panose="02020603050405020304" pitchFamily="18" charset="0"/>
            </a:endParaRPr>
          </a:p>
        </p:txBody>
      </p:sp>
      <p:sp>
        <p:nvSpPr>
          <p:cNvPr id="7180" name="Text Box 12"/>
          <p:cNvSpPr txBox="1"/>
          <p:nvPr/>
        </p:nvSpPr>
        <p:spPr>
          <a:xfrm>
            <a:off x="762000" y="2971800"/>
            <a:ext cx="5029200" cy="549275"/>
          </a:xfrm>
          <a:prstGeom prst="rect">
            <a:avLst/>
          </a:prstGeom>
          <a:noFill/>
          <a:ln w="9525">
            <a:noFill/>
          </a:ln>
        </p:spPr>
        <p:txBody>
          <a:bodyPr>
            <a:spAutoFit/>
          </a:bodyPr>
          <a:p>
            <a:pPr>
              <a:spcBef>
                <a:spcPct val="50000"/>
              </a:spcBef>
            </a:pPr>
            <a:r>
              <a:rPr sz="3000" dirty="0">
                <a:solidFill>
                  <a:srgbClr val="0000CC"/>
                </a:solidFill>
                <a:latin typeface="Times New Roman" panose="02020603050405020304" pitchFamily="18" charset="0"/>
              </a:rPr>
              <a:t>b) Diễn biến công việc.</a:t>
            </a:r>
            <a:endParaRPr sz="3000" dirty="0">
              <a:solidFill>
                <a:srgbClr val="0000CC"/>
              </a:solidFill>
              <a:latin typeface="Times New Roman" panose="02020603050405020304" pitchFamily="18" charset="0"/>
            </a:endParaRPr>
          </a:p>
        </p:txBody>
      </p:sp>
      <p:sp>
        <p:nvSpPr>
          <p:cNvPr id="7181" name="Text Box 13"/>
          <p:cNvSpPr txBox="1"/>
          <p:nvPr/>
        </p:nvSpPr>
        <p:spPr>
          <a:xfrm>
            <a:off x="762000" y="3581400"/>
            <a:ext cx="7620000" cy="549275"/>
          </a:xfrm>
          <a:prstGeom prst="rect">
            <a:avLst/>
          </a:prstGeom>
          <a:noFill/>
          <a:ln w="9525">
            <a:noFill/>
          </a:ln>
        </p:spPr>
        <p:txBody>
          <a:bodyPr>
            <a:spAutoFit/>
          </a:bodyPr>
          <a:p>
            <a:pPr>
              <a:spcBef>
                <a:spcPct val="50000"/>
              </a:spcBef>
            </a:pPr>
            <a:r>
              <a:rPr sz="3000" dirty="0">
                <a:solidFill>
                  <a:srgbClr val="0000CC"/>
                </a:solidFill>
                <a:latin typeface="Times New Roman" panose="02020603050405020304" pitchFamily="18" charset="0"/>
              </a:rPr>
              <a:t>c) Cảm tưởng của em sau khi làm việc đó.</a:t>
            </a:r>
            <a:endParaRPr sz="3000" dirty="0">
              <a:solidFill>
                <a:srgbClr val="0000CC"/>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178"/>
                                        </p:tgtEl>
                                        <p:attrNameLst>
                                          <p:attrName>style.visibility</p:attrName>
                                        </p:attrNameLst>
                                      </p:cBhvr>
                                      <p:to>
                                        <p:strVal val="visible"/>
                                      </p:to>
                                    </p:set>
                                    <p:animEffect transition="in" filter="checkerboard(across)">
                                      <p:cBhvr>
                                        <p:cTn id="12" dur="500"/>
                                        <p:tgtEl>
                                          <p:spTgt spid="7178"/>
                                        </p:tgtEl>
                                      </p:cBhvr>
                                    </p:animEffect>
                                  </p:childTnLst>
                                </p:cTn>
                              </p:par>
                            </p:childTnLst>
                          </p:cTn>
                        </p:par>
                        <p:par>
                          <p:cTn id="13" fill="hold">
                            <p:stCondLst>
                              <p:cond delay="500"/>
                            </p:stCondLst>
                            <p:childTnLst>
                              <p:par>
                                <p:cTn id="14" presetID="5" presetClass="entr" presetSubtype="10" fill="hold" grpId="0" nodeType="afterEffect">
                                  <p:stCondLst>
                                    <p:cond delay="0"/>
                                  </p:stCondLst>
                                  <p:childTnLst>
                                    <p:set>
                                      <p:cBhvr>
                                        <p:cTn id="15" dur="1" fill="hold">
                                          <p:stCondLst>
                                            <p:cond delay="0"/>
                                          </p:stCondLst>
                                        </p:cTn>
                                        <p:tgtEl>
                                          <p:spTgt spid="7179"/>
                                        </p:tgtEl>
                                        <p:attrNameLst>
                                          <p:attrName>style.visibility</p:attrName>
                                        </p:attrNameLst>
                                      </p:cBhvr>
                                      <p:to>
                                        <p:strVal val="visible"/>
                                      </p:to>
                                    </p:set>
                                    <p:animEffect transition="in" filter="checkerboard(across)">
                                      <p:cBhvr>
                                        <p:cTn id="16" dur="500"/>
                                        <p:tgtEl>
                                          <p:spTgt spid="7179"/>
                                        </p:tgtEl>
                                      </p:cBhvr>
                                    </p:animEffect>
                                  </p:childTnLst>
                                </p:cTn>
                              </p:par>
                            </p:childTnLst>
                          </p:cTn>
                        </p:par>
                        <p:par>
                          <p:cTn id="17" fill="hold">
                            <p:stCondLst>
                              <p:cond delay="1000"/>
                            </p:stCondLst>
                            <p:childTnLst>
                              <p:par>
                                <p:cTn id="18" presetID="5" presetClass="entr" presetSubtype="10" fill="hold" grpId="0" nodeType="afterEffect">
                                  <p:stCondLst>
                                    <p:cond delay="0"/>
                                  </p:stCondLst>
                                  <p:childTnLst>
                                    <p:set>
                                      <p:cBhvr>
                                        <p:cTn id="19" dur="1" fill="hold">
                                          <p:stCondLst>
                                            <p:cond delay="0"/>
                                          </p:stCondLst>
                                        </p:cTn>
                                        <p:tgtEl>
                                          <p:spTgt spid="7180"/>
                                        </p:tgtEl>
                                        <p:attrNameLst>
                                          <p:attrName>style.visibility</p:attrName>
                                        </p:attrNameLst>
                                      </p:cBhvr>
                                      <p:to>
                                        <p:strVal val="visible"/>
                                      </p:to>
                                    </p:set>
                                    <p:animEffect transition="in" filter="checkerboard(across)">
                                      <p:cBhvr>
                                        <p:cTn id="20" dur="500"/>
                                        <p:tgtEl>
                                          <p:spTgt spid="7180"/>
                                        </p:tgtEl>
                                      </p:cBhvr>
                                    </p:animEffect>
                                  </p:childTnLst>
                                </p:cTn>
                              </p:par>
                            </p:childTnLst>
                          </p:cTn>
                        </p:par>
                        <p:par>
                          <p:cTn id="21" fill="hold">
                            <p:stCondLst>
                              <p:cond delay="1500"/>
                            </p:stCondLst>
                            <p:childTnLst>
                              <p:par>
                                <p:cTn id="22" presetID="5" presetClass="entr" presetSubtype="10" fill="hold" grpId="0" nodeType="afterEffect">
                                  <p:stCondLst>
                                    <p:cond delay="0"/>
                                  </p:stCondLst>
                                  <p:childTnLst>
                                    <p:set>
                                      <p:cBhvr>
                                        <p:cTn id="23" dur="1" fill="hold">
                                          <p:stCondLst>
                                            <p:cond delay="0"/>
                                          </p:stCondLst>
                                        </p:cTn>
                                        <p:tgtEl>
                                          <p:spTgt spid="7181"/>
                                        </p:tgtEl>
                                        <p:attrNameLst>
                                          <p:attrName>style.visibility</p:attrName>
                                        </p:attrNameLst>
                                      </p:cBhvr>
                                      <p:to>
                                        <p:strVal val="visible"/>
                                      </p:to>
                                    </p:set>
                                    <p:animEffect transition="in" filter="checkerboard(across)">
                                      <p:cBhvr>
                                        <p:cTn id="24" dur="500"/>
                                        <p:tgtEl>
                                          <p:spTgt spid="7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 grpId="0"/>
      <p:bldP spid="7179" grpId="0"/>
      <p:bldP spid="7180" grpId="0"/>
      <p:bldP spid="718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00" name="Text Box 8"/>
          <p:cNvSpPr txBox="1"/>
          <p:nvPr/>
        </p:nvSpPr>
        <p:spPr>
          <a:xfrm>
            <a:off x="0" y="228600"/>
            <a:ext cx="9144000" cy="6002338"/>
          </a:xfrm>
          <a:prstGeom prst="rect">
            <a:avLst/>
          </a:prstGeom>
          <a:noFill/>
          <a:ln w="9525">
            <a:noFill/>
          </a:ln>
        </p:spPr>
        <p:txBody>
          <a:bodyPr>
            <a:spAutoFit/>
          </a:bodyPr>
          <a:p>
            <a:pPr algn="just"/>
            <a:r>
              <a:rPr sz="3200" dirty="0">
                <a:solidFill>
                  <a:srgbClr val="0000CC"/>
                </a:solidFill>
                <a:latin typeface="Times New Roman" panose="02020603050405020304" pitchFamily="18" charset="0"/>
              </a:rPr>
              <a:t>   Để góp phần giữ gìn trường lớp sạch đẹp, chúng em cùng cô giáo chủ nhiệm tổng vệ sinh trường lớp trước khi nghỉ Tết.Hôm ấy chúng em đến trường rất sớm và bắt tay vào làm việc.Tổ Một quét lớp, tổ Hai lau bảng, lau cửa kính. Một số bạn nữ khéo tay ở tổ Ba trang trí lớp học, treo lại ảnh Bác. Các bạn nam thì quét dọn sân trường, nhổ cỏ, tưới nước cho hai bồn hoa trước lớp. Ai nấy đều rất hăng hái, vừa làm việc vừa trò chuyện vui vẻ. Cuối buổi, cô giáo tổng kết và đánh giá cao việc làm của chúng em.Em cảm thấy rất vui vì đã làm được một việc tốt, góp phần nhỏ giữ gìn trường lớp sạch đẹp.</a:t>
            </a:r>
            <a:endParaRPr sz="3200" dirty="0">
              <a:solidFill>
                <a:srgbClr val="0000CC"/>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200"/>
                                        </p:tgtEl>
                                        <p:attrNameLst>
                                          <p:attrName>style.visibility</p:attrName>
                                        </p:attrNameLst>
                                      </p:cBhvr>
                                      <p:to>
                                        <p:strVal val="visible"/>
                                      </p:to>
                                    </p:set>
                                    <p:animEffect transition="in" filter="wedge">
                                      <p:cBhvr>
                                        <p:cTn id="7" dur="2000"/>
                                        <p:tgtEl>
                                          <p:spTgt spid="8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23" name="Text Box 7"/>
          <p:cNvSpPr txBox="1"/>
          <p:nvPr/>
        </p:nvSpPr>
        <p:spPr>
          <a:xfrm>
            <a:off x="76200" y="152400"/>
            <a:ext cx="8915400" cy="5000625"/>
          </a:xfrm>
          <a:prstGeom prst="rect">
            <a:avLst/>
          </a:prstGeom>
          <a:noFill/>
          <a:ln w="9525">
            <a:noFill/>
          </a:ln>
        </p:spPr>
        <p:txBody>
          <a:bodyPr>
            <a:spAutoFit/>
          </a:bodyPr>
          <a:p>
            <a:pPr algn="just"/>
            <a:r>
              <a:rPr sz="2900" dirty="0">
                <a:solidFill>
                  <a:srgbClr val="000099"/>
                </a:solidFill>
                <a:latin typeface="Times New Roman" panose="02020603050405020304" pitchFamily="18" charset="0"/>
              </a:rPr>
              <a:t>     Hôm thứ bảy tuần trước , em cùng các cô bác trong xóm làm vệ sinh đường làng.Từ sáng sớm, em đã cầm chổi tre ra tập trung ở nhà bác Lâm xóm trưởng. Em và các bạn nhỏ được phân công quét rác ở hai bên đường. Chúng em khéo léo đưa từng nhát chổi nhẹ nhàng vun rác thành đống, rồi dùng xẻng hót rác đổ vào nơi qui định.Khi em làm xong việc này thì các cô bác cùng các anh chị cũng đã dọn cỏ và phát quang hết các bụi rậm hai bên đường.Nhìn đường làng sạch sẽ, thoáng mát em cảm thấy rất vui vì đã làm được một việc tốt góp phần giữ gìn môi trường sạch đẹp.</a:t>
            </a:r>
            <a:endParaRPr sz="2900" dirty="0">
              <a:solidFill>
                <a:srgbClr val="0000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223"/>
                                        </p:tgtEl>
                                        <p:attrNameLst>
                                          <p:attrName>style.visibility</p:attrName>
                                        </p:attrNameLst>
                                      </p:cBhvr>
                                      <p:to>
                                        <p:strVal val="visible"/>
                                      </p:to>
                                    </p:set>
                                    <p:animEffect transition="in" filter="wedge">
                                      <p:cBhvr>
                                        <p:cTn id="7" dur="2000"/>
                                        <p:tgtEl>
                                          <p:spTgt spid="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3"/>
          <p:cNvSpPr/>
          <p:nvPr/>
        </p:nvSpPr>
        <p:spPr>
          <a:xfrm>
            <a:off x="0" y="-79375"/>
            <a:ext cx="9144000" cy="7416800"/>
          </a:xfrm>
          <a:prstGeom prst="rect">
            <a:avLst/>
          </a:prstGeom>
          <a:noFill/>
          <a:ln w="9525">
            <a:noFill/>
          </a:ln>
        </p:spPr>
        <p:txBody>
          <a:bodyPr>
            <a:spAutoFit/>
          </a:bodyPr>
          <a:p>
            <a:r>
              <a:rPr dirty="0">
                <a:latin typeface="Arial" panose="020B0604020202020204" pitchFamily="34" charset="0"/>
              </a:rPr>
              <a:t>       </a:t>
            </a:r>
            <a:r>
              <a:rPr sz="2800" dirty="0">
                <a:solidFill>
                  <a:srgbClr val="0000CC"/>
                </a:solidFill>
                <a:latin typeface="Times New Roman" panose="02020603050405020304" pitchFamily="18" charset="0"/>
                <a:cs typeface="Times New Roman" panose="02020603050405020304" pitchFamily="18" charset="0"/>
              </a:rPr>
              <a:t>Chủ nhật vừa qua, xóm em tổ chức tổng vệ sinh l</a:t>
            </a:r>
            <a:r>
              <a:rPr sz="2800" dirty="0">
                <a:solidFill>
                  <a:srgbClr val="0000CC"/>
                </a:solidFill>
                <a:latin typeface="Times New Roman" panose="02020603050405020304" pitchFamily="18" charset="0"/>
                <a:ea typeface="Times New Roman" panose="02020603050405020304" pitchFamily="18" charset="0"/>
              </a:rPr>
              <a:t>à</a:t>
            </a:r>
            <a:r>
              <a:rPr sz="2800" dirty="0">
                <a:solidFill>
                  <a:srgbClr val="0000CC"/>
                </a:solidFill>
                <a:latin typeface="Times New Roman" panose="02020603050405020304" pitchFamily="18" charset="0"/>
                <a:cs typeface="Times New Roman" panose="02020603050405020304" pitchFamily="18" charset="0"/>
              </a:rPr>
              <a:t>m sạch môi trường. Bố mẹ đều đi vắng nên em thay mặt cả nh</a:t>
            </a:r>
            <a:r>
              <a:rPr sz="2800" dirty="0">
                <a:solidFill>
                  <a:srgbClr val="0000CC"/>
                </a:solidFill>
                <a:latin typeface="Times New Roman" panose="02020603050405020304" pitchFamily="18" charset="0"/>
                <a:ea typeface="Times New Roman" panose="02020603050405020304" pitchFamily="18" charset="0"/>
              </a:rPr>
              <a:t>à</a:t>
            </a:r>
            <a:r>
              <a:rPr sz="2800" dirty="0">
                <a:solidFill>
                  <a:srgbClr val="0000CC"/>
                </a:solidFill>
                <a:latin typeface="Times New Roman" panose="02020603050405020304" pitchFamily="18" charset="0"/>
                <a:cs typeface="Times New Roman" panose="02020603050405020304" pitchFamily="18" charset="0"/>
              </a:rPr>
              <a:t> tham gia cùng các bác trong tổ. Đúng 6 giờ, vừa nghe tiếng bác tổ trưởng ở đầu xóm. Mọi người đã tập trung lại ngay. Trên tay mỗi người đều cầm một dụng cụ dọn vệ sinh. Người thì cầm xô múc nước, người thì cầm chổi, người thì cầm hốt rác, người lại mang xẻng, cuốc, ... Em cùng mấy bạn nhỏ được phân công nhổ cỏ ở các gốc cây. Các bác phụ nữ dùng chổi cán d</a:t>
            </a:r>
            <a:r>
              <a:rPr sz="2800" dirty="0">
                <a:solidFill>
                  <a:srgbClr val="0000CC"/>
                </a:solidFill>
                <a:latin typeface="Times New Roman" panose="02020603050405020304" pitchFamily="18" charset="0"/>
                <a:ea typeface="Times New Roman" panose="02020603050405020304" pitchFamily="18" charset="0"/>
              </a:rPr>
              <a:t>à</a:t>
            </a:r>
            <a:r>
              <a:rPr sz="2800" dirty="0">
                <a:solidFill>
                  <a:srgbClr val="0000CC"/>
                </a:solidFill>
                <a:latin typeface="Times New Roman" panose="02020603050405020304" pitchFamily="18" charset="0"/>
                <a:cs typeface="Times New Roman" panose="02020603050405020304" pitchFamily="18" charset="0"/>
              </a:rPr>
              <a:t>i quét sạch đường l</a:t>
            </a:r>
            <a:r>
              <a:rPr sz="2800" dirty="0">
                <a:solidFill>
                  <a:srgbClr val="0000CC"/>
                </a:solidFill>
                <a:latin typeface="Times New Roman" panose="02020603050405020304" pitchFamily="18" charset="0"/>
                <a:ea typeface="Times New Roman" panose="02020603050405020304" pitchFamily="18" charset="0"/>
              </a:rPr>
              <a:t>à</a:t>
            </a:r>
            <a:r>
              <a:rPr sz="2800" dirty="0">
                <a:solidFill>
                  <a:srgbClr val="0000CC"/>
                </a:solidFill>
                <a:latin typeface="Times New Roman" panose="02020603050405020304" pitchFamily="18" charset="0"/>
                <a:cs typeface="Times New Roman" panose="02020603050405020304" pitchFamily="18" charset="0"/>
              </a:rPr>
              <a:t>ng, ngõ hẻm từ đầu xóm đến cuối xóm. Mấy bác nam giới thì khơi thông cống rãnh, phát hoang bụi rậm hai bên đường. Vừa l</a:t>
            </a:r>
            <a:r>
              <a:rPr sz="2800" dirty="0">
                <a:solidFill>
                  <a:srgbClr val="0000CC"/>
                </a:solidFill>
                <a:latin typeface="Times New Roman" panose="02020603050405020304" pitchFamily="18" charset="0"/>
                <a:ea typeface="Times New Roman" panose="02020603050405020304" pitchFamily="18" charset="0"/>
              </a:rPr>
              <a:t>à</a:t>
            </a:r>
            <a:r>
              <a:rPr sz="2800" dirty="0">
                <a:solidFill>
                  <a:srgbClr val="0000CC"/>
                </a:solidFill>
                <a:latin typeface="Times New Roman" panose="02020603050405020304" pitchFamily="18" charset="0"/>
                <a:cs typeface="Times New Roman" panose="02020603050405020304" pitchFamily="18" charset="0"/>
              </a:rPr>
              <a:t>m việc, mọi người vừa nói chuyện vui vẻ. Chẳng mấy chốc công việc đã xong. Nhìn đoạn đường sạch không còn chút rác, cống được l</a:t>
            </a:r>
            <a:r>
              <a:rPr sz="2800" dirty="0">
                <a:solidFill>
                  <a:srgbClr val="0000CC"/>
                </a:solidFill>
                <a:latin typeface="Times New Roman" panose="02020603050405020304" pitchFamily="18" charset="0"/>
                <a:ea typeface="Times New Roman" panose="02020603050405020304" pitchFamily="18" charset="0"/>
              </a:rPr>
              <a:t>à</a:t>
            </a:r>
            <a:r>
              <a:rPr sz="2800" dirty="0">
                <a:solidFill>
                  <a:srgbClr val="0000CC"/>
                </a:solidFill>
                <a:latin typeface="Times New Roman" panose="02020603050405020304" pitchFamily="18" charset="0"/>
                <a:cs typeface="Times New Roman" panose="02020603050405020304" pitchFamily="18" charset="0"/>
              </a:rPr>
              <a:t>m sạch, không còn mùi khó chịu, ai cũng hả hê, sung sướng.  Em rất vui vì mình đã tham gia lao động vệ sinh l</a:t>
            </a:r>
            <a:r>
              <a:rPr sz="2800" dirty="0">
                <a:solidFill>
                  <a:srgbClr val="0000CC"/>
                </a:solidFill>
                <a:latin typeface="Times New Roman" panose="02020603050405020304" pitchFamily="18" charset="0"/>
                <a:ea typeface="Times New Roman" panose="02020603050405020304" pitchFamily="18" charset="0"/>
              </a:rPr>
              <a:t>à</a:t>
            </a:r>
            <a:r>
              <a:rPr sz="2800" dirty="0">
                <a:solidFill>
                  <a:srgbClr val="0000CC"/>
                </a:solidFill>
                <a:latin typeface="Times New Roman" panose="02020603050405020304" pitchFamily="18" charset="0"/>
                <a:cs typeface="Times New Roman" panose="02020603050405020304" pitchFamily="18" charset="0"/>
              </a:rPr>
              <a:t>m sạch đường phố để nơi mình sống  ng</a:t>
            </a:r>
            <a:r>
              <a:rPr sz="2800" dirty="0">
                <a:solidFill>
                  <a:srgbClr val="0000CC"/>
                </a:solidFill>
                <a:latin typeface="Times New Roman" panose="02020603050405020304" pitchFamily="18" charset="0"/>
                <a:ea typeface="Times New Roman" panose="02020603050405020304" pitchFamily="18" charset="0"/>
              </a:rPr>
              <a:t>à</a:t>
            </a:r>
            <a:r>
              <a:rPr sz="2800" dirty="0">
                <a:solidFill>
                  <a:srgbClr val="0000CC"/>
                </a:solidFill>
                <a:latin typeface="Times New Roman" panose="02020603050405020304" pitchFamily="18" charset="0"/>
                <a:cs typeface="Times New Roman" panose="02020603050405020304" pitchFamily="18" charset="0"/>
              </a:rPr>
              <a:t>y một sạch sẽ v</a:t>
            </a:r>
            <a:r>
              <a:rPr sz="2800" dirty="0">
                <a:solidFill>
                  <a:srgbClr val="0000CC"/>
                </a:solidFill>
                <a:latin typeface="Times New Roman" panose="02020603050405020304" pitchFamily="18" charset="0"/>
                <a:ea typeface="Times New Roman" panose="02020603050405020304" pitchFamily="18" charset="0"/>
              </a:rPr>
              <a:t>à</a:t>
            </a:r>
            <a:r>
              <a:rPr sz="2800" dirty="0">
                <a:solidFill>
                  <a:srgbClr val="0000CC"/>
                </a:solidFill>
                <a:latin typeface="Times New Roman" panose="02020603050405020304" pitchFamily="18" charset="0"/>
                <a:cs typeface="Times New Roman" panose="02020603050405020304" pitchFamily="18" charset="0"/>
              </a:rPr>
              <a:t> thoáng mát hơn.</a:t>
            </a:r>
            <a:endParaRPr sz="2800" dirty="0">
              <a:solidFill>
                <a:srgbClr val="0000CC"/>
              </a:solidFill>
              <a:latin typeface="Times New Roman" panose="02020603050405020304" pitchFamily="18" charset="0"/>
              <a:cs typeface="Times New Roman" panose="02020603050405020304" pitchFamily="18" charset="0"/>
            </a:endParaRPr>
          </a:p>
          <a:p>
            <a:r>
              <a:rPr sz="2800" dirty="0">
                <a:solidFill>
                  <a:srgbClr val="0000CC"/>
                </a:solidFill>
                <a:latin typeface="Arial" panose="020B0604020202020204" pitchFamily="34" charset="0"/>
              </a:rPr>
              <a:t> </a:t>
            </a:r>
            <a:endParaRPr sz="2800" dirty="0">
              <a:solidFill>
                <a:srgbClr val="0000CC"/>
              </a:solidFill>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2" name="Picture 2" descr="48ecc2e0_hoalan%20cho%20dau-1288966192-1231209358[1]"/>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5363" name="WordArt 3"/>
          <p:cNvSpPr>
            <a:spLocks noTextEdit="1"/>
          </p:cNvSpPr>
          <p:nvPr/>
        </p:nvSpPr>
        <p:spPr>
          <a:xfrm>
            <a:off x="381000" y="1905000"/>
            <a:ext cx="8486775" cy="1676400"/>
          </a:xfrm>
          <a:prstGeom prst="rect">
            <a:avLst/>
          </a:prstGeom>
        </p:spPr>
        <p:txBody>
          <a:bodyPr wrap="none" fromWordArt="1">
            <a:prstTxWarp prst="textPlain">
              <a:avLst>
                <a:gd name="adj" fmla="val 50000"/>
              </a:avLst>
            </a:prstTxWarp>
            <a:normAutofit/>
          </a:bodyPr>
          <a:p>
            <a:pPr algn="ctr" eaLnBrk="0" hangingPunct="0"/>
            <a:r>
              <a:rPr lang="en-US" sz="3200" b="1" i="1">
                <a:ln w="9525" cap="flat" cmpd="sng">
                  <a:solidFill>
                    <a:srgbClr val="FF0000"/>
                  </a:solidFill>
                  <a:prstDash val="solid"/>
                  <a:headEnd type="none" w="med" len="med"/>
                  <a:tailEnd type="none" w="med" len="med"/>
                </a:ln>
                <a:solidFill>
                  <a:srgbClr val="FFFF00">
                    <a:alpha val="72156"/>
                  </a:srgbClr>
                </a:solidFill>
                <a:effectLst>
                  <a:outerShdw dist="107763" dir="13499999" algn="ctr" rotWithShape="0">
                    <a:srgbClr val="808080">
                      <a:alpha val="50000"/>
                    </a:srgbClr>
                  </a:outerShdw>
                </a:effectLst>
                <a:latin typeface="Times New Roman" panose="02020603050405020304" pitchFamily="18" charset="0"/>
                <a:ea typeface="Times New Roman" panose="02020603050405020304" pitchFamily="18" charset="0"/>
              </a:rPr>
              <a:t>XIN CHÂN THÀNH CẢM ƠN QUÝ THẦY CÔ</a:t>
            </a:r>
            <a:endParaRPr lang="en-US" sz="3200" b="1" i="1">
              <a:ln w="9525" cap="flat" cmpd="sng">
                <a:solidFill>
                  <a:srgbClr val="FF0000"/>
                </a:solidFill>
                <a:prstDash val="solid"/>
                <a:headEnd type="none" w="med" len="med"/>
                <a:tailEnd type="none" w="med" len="med"/>
              </a:ln>
              <a:solidFill>
                <a:srgbClr val="FFFF00">
                  <a:alpha val="72156"/>
                </a:srgbClr>
              </a:solidFill>
              <a:effectLst>
                <a:outerShdw dist="107763" dir="13499999" algn="ctr" rotWithShape="0">
                  <a:srgbClr val="808080">
                    <a:alpha val="50000"/>
                  </a:srgbClr>
                </a:outerShdw>
              </a:effectLst>
              <a:latin typeface="Times New Roman" panose="02020603050405020304" pitchFamily="18" charset="0"/>
              <a:ea typeface="Times New Roman" panose="02020603050405020304" pitchFamily="18" charset="0"/>
            </a:endParaRPr>
          </a:p>
          <a:p>
            <a:pPr algn="ctr" eaLnBrk="0" hangingPunct="0"/>
            <a:r>
              <a:rPr lang="en-US" sz="3200" b="1" i="1">
                <a:ln w="9525" cap="flat" cmpd="sng">
                  <a:solidFill>
                    <a:srgbClr val="FF0000"/>
                  </a:solidFill>
                  <a:prstDash val="solid"/>
                  <a:headEnd type="none" w="med" len="med"/>
                  <a:tailEnd type="none" w="med" len="med"/>
                </a:ln>
                <a:solidFill>
                  <a:srgbClr val="FFFF00">
                    <a:alpha val="72156"/>
                  </a:srgbClr>
                </a:solidFill>
                <a:effectLst>
                  <a:outerShdw dist="107763" dir="13499999" algn="ctr" rotWithShape="0">
                    <a:srgbClr val="808080">
                      <a:alpha val="50000"/>
                    </a:srgbClr>
                  </a:outerShdw>
                </a:effectLst>
                <a:latin typeface="Times New Roman" panose="02020603050405020304" pitchFamily="18" charset="0"/>
                <a:ea typeface="Times New Roman" panose="02020603050405020304" pitchFamily="18" charset="0"/>
              </a:rPr>
              <a:t> CÙNG CÁC EM HỌC SINH</a:t>
            </a:r>
            <a:endParaRPr lang="en-US" sz="3200" b="1" i="1">
              <a:ln w="9525" cap="flat" cmpd="sng">
                <a:solidFill>
                  <a:srgbClr val="FF0000"/>
                </a:solidFill>
                <a:prstDash val="solid"/>
                <a:headEnd type="none" w="med" len="med"/>
                <a:tailEnd type="none" w="med" len="med"/>
              </a:ln>
              <a:solidFill>
                <a:srgbClr val="FFFF00">
                  <a:alpha val="72156"/>
                </a:srgbClr>
              </a:solidFill>
              <a:effectLst>
                <a:outerShdw dist="107763" dir="13499999" algn="ctr" rotWithShape="0">
                  <a:srgbClr val="808080">
                    <a:alpha val="50000"/>
                  </a:srgbClr>
                </a:outerShdw>
              </a:effectLst>
              <a:latin typeface="Times New Roman" panose="02020603050405020304" pitchFamily="18" charset="0"/>
              <a:ea typeface="Times New Roman" panose="02020603050405020304" pitchFamily="18" charset="0"/>
            </a:endParaRPr>
          </a:p>
        </p:txBody>
      </p:sp>
      <p:sp>
        <p:nvSpPr>
          <p:cNvPr id="15364" name="WordArt 4"/>
          <p:cNvSpPr>
            <a:spLocks noTextEdit="1"/>
          </p:cNvSpPr>
          <p:nvPr/>
        </p:nvSpPr>
        <p:spPr>
          <a:xfrm>
            <a:off x="2514600" y="5638800"/>
            <a:ext cx="4600575" cy="857250"/>
          </a:xfrm>
          <a:prstGeom prst="rect">
            <a:avLst/>
          </a:prstGeom>
        </p:spPr>
        <p:txBody>
          <a:bodyPr wrap="none" fromWordArt="1">
            <a:prstTxWarp prst="textPlain">
              <a:avLst>
                <a:gd name="adj" fmla="val 50000"/>
              </a:avLst>
            </a:prstTxWarp>
            <a:normAutofit/>
            <a:scene3d>
              <a:camera prst="legacyPerspectiveTop">
                <a:rot lat="0" lon="0" rev="0"/>
              </a:camera>
              <a:lightRig rig="legacyHarsh3" dir="b"/>
            </a:scene3d>
            <a:sp3d extrusionH="121893000" prstMaterial="legacyMatte">
              <a:extrusionClr>
                <a:srgbClr val="663300"/>
              </a:extrusionClr>
            </a:sp3d>
          </a:bodyPr>
          <a:p>
            <a:pPr algn="ctr" eaLnBrk="0" hangingPunct="0"/>
            <a:r>
              <a:rPr lang="en-US" sz="6000" b="1">
                <a:gradFill rotWithShape="1">
                  <a:gsLst>
                    <a:gs pos="0">
                      <a:srgbClr val="FF00FF">
                        <a:alpha val="57001"/>
                      </a:srgbClr>
                    </a:gs>
                    <a:gs pos="100000">
                      <a:srgbClr val="FFFF00"/>
                    </a:gs>
                  </a:gsLst>
                  <a:lin ang="2700000" scaled="1"/>
                  <a:tileRect/>
                </a:gradFill>
                <a:latin typeface="Times New Roman" panose="02020603050405020304" pitchFamily="18" charset="0"/>
                <a:ea typeface="Times New Roman" panose="02020603050405020304" pitchFamily="18" charset="0"/>
              </a:rPr>
              <a:t>Chào tạm biệt</a:t>
            </a:r>
            <a:endParaRPr lang="en-US" sz="6000" b="1">
              <a:gradFill rotWithShape="1">
                <a:gsLst>
                  <a:gs pos="0">
                    <a:srgbClr val="FF00FF">
                      <a:alpha val="57001"/>
                    </a:srgbClr>
                  </a:gs>
                  <a:gs pos="100000">
                    <a:srgbClr val="FFFF00"/>
                  </a:gs>
                </a:gsLst>
                <a:lin ang="2700000" scaled="1"/>
                <a:tileRect/>
              </a:gra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p:cTn id="7" dur="500" fill="hold"/>
                                        <p:tgtEl>
                                          <p:spTgt spid="15363"/>
                                        </p:tgtEl>
                                        <p:attrNameLst>
                                          <p:attrName>ppt_w</p:attrName>
                                        </p:attrNameLst>
                                      </p:cBhvr>
                                      <p:tavLst>
                                        <p:tav tm="0">
                                          <p:val>
                                            <p:fltVal val="0,000000"/>
                                          </p:val>
                                        </p:tav>
                                        <p:tav tm="100000">
                                          <p:val>
                                            <p:strVal val="#ppt_w"/>
                                          </p:val>
                                        </p:tav>
                                      </p:tavLst>
                                    </p:anim>
                                    <p:anim calcmode="lin" valueType="num">
                                      <p:cBhvr>
                                        <p:cTn id="8" dur="500" fill="hold"/>
                                        <p:tgtEl>
                                          <p:spTgt spid="15363"/>
                                        </p:tgtEl>
                                        <p:attrNameLst>
                                          <p:attrName>ppt_h</p:attrName>
                                        </p:attrNameLst>
                                      </p:cBhvr>
                                      <p:tavLst>
                                        <p:tav tm="0">
                                          <p:val>
                                            <p:fltVal val="0,000000"/>
                                          </p:val>
                                        </p:tav>
                                        <p:tav tm="100000">
                                          <p:val>
                                            <p:strVal val="#ppt_h"/>
                                          </p:val>
                                        </p:tav>
                                      </p:tavLst>
                                    </p:anim>
                                    <p:animEffect transition="in" filter="fade">
                                      <p:cBhvr>
                                        <p:cTn id="9" dur="500"/>
                                        <p:tgtEl>
                                          <p:spTgt spid="15363"/>
                                        </p:tgtEl>
                                      </p:cBhvr>
                                    </p:animEffect>
                                  </p:childTnLst>
                                </p:cTn>
                              </p:par>
                            </p:childTnLst>
                          </p:cTn>
                        </p:par>
                        <p:par>
                          <p:cTn id="10" fill="hold">
                            <p:stCondLst>
                              <p:cond delay="500"/>
                            </p:stCondLst>
                            <p:childTnLst>
                              <p:par>
                                <p:cTn id="11" presetID="22" presetClass="emph" presetSubtype="0" repeatCount="indefinite" fill="hold" nodeType="afterEffect">
                                  <p:stCondLst>
                                    <p:cond delay="0"/>
                                  </p:stCondLst>
                                  <p:endCondLst>
                                    <p:cond evt="onNext" delay="0">
                                      <p:tgtEl>
                                        <p:sldTgt/>
                                      </p:tgtEl>
                                    </p:cond>
                                  </p:endCondLst>
                                  <p:childTnLst>
                                    <p:animClr clrSpc="hsl" dir="cw">
                                      <p:cBhvr override="childStyle">
                                        <p:cTn id="12" dur="500" fill="hold"/>
                                        <p:tgtEl>
                                          <p:spTgt spid="15363"/>
                                        </p:tgtEl>
                                        <p:attrNameLst>
                                          <p:attrName>style.color</p:attrName>
                                        </p:attrNameLst>
                                      </p:cBhvr>
                                      <p:by>
                                        <p:hsl h="-7199925" s="0" l="0"/>
                                      </p:by>
                                    </p:animClr>
                                    <p:animClr clrSpc="hsl" dir="cw">
                                      <p:cBhvr>
                                        <p:cTn id="13" dur="500" fill="hold"/>
                                        <p:tgtEl>
                                          <p:spTgt spid="15363"/>
                                        </p:tgtEl>
                                        <p:attrNameLst>
                                          <p:attrName>fillcolor</p:attrName>
                                        </p:attrNameLst>
                                      </p:cBhvr>
                                      <p:by>
                                        <p:hsl h="-7199925" s="0" l="0"/>
                                      </p:by>
                                    </p:animClr>
                                    <p:animClr clrSpc="hsl" dir="cw">
                                      <p:cBhvr>
                                        <p:cTn id="14" dur="500" fill="hold"/>
                                        <p:tgtEl>
                                          <p:spTgt spid="15363"/>
                                        </p:tgtEl>
                                        <p:attrNameLst>
                                          <p:attrName>stroke.color</p:attrName>
                                        </p:attrNameLst>
                                      </p:cBhvr>
                                      <p:by>
                                        <p:hsl h="-7199925" s="0" l="0"/>
                                      </p:by>
                                    </p:animClr>
                                    <p:set>
                                      <p:cBhvr>
                                        <p:cTn id="15" dur="500" fill="hold"/>
                                        <p:tgtEl>
                                          <p:spTgt spid="15363"/>
                                        </p:tgtEl>
                                        <p:attrNameLst>
                                          <p:attrName>fill.type</p:attrName>
                                        </p:attrNameLst>
                                      </p:cBhvr>
                                      <p:to>
                                        <p:strVal val="solid"/>
                                      </p:to>
                                    </p:set>
                                  </p:childTnLst>
                                </p:cTn>
                              </p:par>
                            </p:childTnLst>
                          </p:cTn>
                        </p:par>
                        <p:par>
                          <p:cTn id="16" fill="hold">
                            <p:stCondLst>
                              <p:cond delay="1000"/>
                            </p:stCondLst>
                            <p:childTnLst>
                              <p:par>
                                <p:cTn id="17" presetID="20" presetClass="entr" presetSubtype="0" fill="hold" nodeType="afterEffect">
                                  <p:stCondLst>
                                    <p:cond delay="0"/>
                                  </p:stCondLst>
                                  <p:childTnLst>
                                    <p:set>
                                      <p:cBhvr>
                                        <p:cTn id="18" dur="1" fill="hold">
                                          <p:stCondLst>
                                            <p:cond delay="0"/>
                                          </p:stCondLst>
                                        </p:cTn>
                                        <p:tgtEl>
                                          <p:spTgt spid="15364"/>
                                        </p:tgtEl>
                                        <p:attrNameLst>
                                          <p:attrName>style.visibility</p:attrName>
                                        </p:attrNameLst>
                                      </p:cBhvr>
                                      <p:to>
                                        <p:strVal val="visible"/>
                                      </p:to>
                                    </p:set>
                                    <p:animEffect transition="in" filter="wedge">
                                      <p:cBhvr>
                                        <p:cTn id="19" dur="20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WordArt 6"/>
          <p:cNvSpPr>
            <a:spLocks noTextEdit="1"/>
          </p:cNvSpPr>
          <p:nvPr/>
        </p:nvSpPr>
        <p:spPr>
          <a:xfrm>
            <a:off x="1600200" y="1600200"/>
            <a:ext cx="5715000" cy="685800"/>
          </a:xfrm>
          <a:prstGeom prst="rect">
            <a:avLst/>
          </a:prstGeom>
        </p:spPr>
        <p:txBody>
          <a:bodyPr wrap="none" fromWordArt="1">
            <a:prstTxWarp prst="textPlain">
              <a:avLst>
                <a:gd name="adj" fmla="val 50000"/>
              </a:avLst>
            </a:prstTxWarp>
            <a:normAutofit/>
          </a:bodyPr>
          <a:p>
            <a:pPr algn="ctr" eaLnBrk="0" hangingPunct="0"/>
            <a:r>
              <a:rPr lang="en-US" sz="3600" b="1" i="1">
                <a:ln w="9525" cap="flat" cmpd="sng">
                  <a:solidFill>
                    <a:srgbClr val="FFFF00"/>
                  </a:solidFill>
                  <a:prstDash val="solid"/>
                  <a:headEnd type="none" w="med" len="med"/>
                  <a:tailEnd type="none" w="med" len="med"/>
                </a:ln>
                <a:solidFill>
                  <a:srgbClr val="FF0000"/>
                </a:solidFill>
                <a:effectLst>
                  <a:outerShdw dist="35921" dir="2699999" algn="ctr" rotWithShape="0">
                    <a:srgbClr val="808080">
                      <a:alpha val="79999"/>
                    </a:srgbClr>
                  </a:outerShdw>
                </a:effectLst>
                <a:latin typeface="Times New Roman" panose="02020603050405020304" pitchFamily="18" charset="0"/>
                <a:ea typeface="Times New Roman" panose="02020603050405020304" pitchFamily="18" charset="0"/>
              </a:rPr>
              <a:t>Tập làm văn</a:t>
            </a:r>
            <a:endParaRPr lang="en-US" sz="3600" b="1" i="1">
              <a:ln w="9525" cap="flat" cmpd="sng">
                <a:solidFill>
                  <a:srgbClr val="FFFF00"/>
                </a:solidFill>
                <a:prstDash val="solid"/>
                <a:headEnd type="none" w="med" len="med"/>
                <a:tailEnd type="none" w="med" len="med"/>
              </a:ln>
              <a:solidFill>
                <a:srgbClr val="FF0000"/>
              </a:solidFill>
              <a:effectLst>
                <a:outerShdw dist="35921" dir="2699999" algn="ctr" rotWithShape="0">
                  <a:srgbClr val="808080">
                    <a:alpha val="79999"/>
                  </a:srgbClr>
                </a:outerShdw>
              </a:effectLst>
              <a:latin typeface="Times New Roman" panose="02020603050405020304" pitchFamily="18" charset="0"/>
              <a:ea typeface="Times New Roman" panose="02020603050405020304" pitchFamily="18" charset="0"/>
            </a:endParaRPr>
          </a:p>
        </p:txBody>
      </p:sp>
      <p:sp>
        <p:nvSpPr>
          <p:cNvPr id="3075" name="WordArt 7"/>
          <p:cNvSpPr>
            <a:spLocks noTextEdit="1"/>
          </p:cNvSpPr>
          <p:nvPr/>
        </p:nvSpPr>
        <p:spPr>
          <a:xfrm>
            <a:off x="762000" y="2590800"/>
            <a:ext cx="7848600" cy="1905000"/>
          </a:xfrm>
          <a:prstGeom prst="rect">
            <a:avLst/>
          </a:prstGeom>
        </p:spPr>
        <p:txBody>
          <a:bodyPr wrap="none" fromWordArt="1">
            <a:prstTxWarp prst="textPlain">
              <a:avLst>
                <a:gd name="adj" fmla="val 50000"/>
              </a:avLst>
            </a:prstTxWarp>
            <a:normAutofit/>
          </a:bodyPr>
          <a:p>
            <a:pPr algn="ctr" eaLnBrk="0" hangingPunct="0"/>
            <a:r>
              <a:rPr lang="en-US" sz="6600" b="1" i="1">
                <a:ln w="9525" cap="flat" cmpd="sng">
                  <a:solidFill>
                    <a:srgbClr val="000000"/>
                  </a:solidFill>
                  <a:prstDash val="solid"/>
                  <a:headEnd type="none" w="med" len="med"/>
                  <a:tailEnd type="none" w="med" len="med"/>
                </a:ln>
                <a:solidFill>
                  <a:srgbClr val="00CC00"/>
                </a:solidFill>
                <a:latin typeface="Times New Roman" panose="02020603050405020304" pitchFamily="18" charset="0"/>
                <a:ea typeface="Times New Roman" panose="02020603050405020304" pitchFamily="18" charset="0"/>
              </a:rPr>
              <a:t>Nói viết về </a:t>
            </a:r>
            <a:endParaRPr lang="en-US" sz="6600" b="1" i="1">
              <a:ln w="9525" cap="flat" cmpd="sng">
                <a:solidFill>
                  <a:srgbClr val="000000"/>
                </a:solidFill>
                <a:prstDash val="solid"/>
                <a:headEnd type="none" w="med" len="med"/>
                <a:tailEnd type="none" w="med" len="med"/>
              </a:ln>
              <a:solidFill>
                <a:srgbClr val="00CC00"/>
              </a:solidFill>
              <a:latin typeface="Times New Roman" panose="02020603050405020304" pitchFamily="18" charset="0"/>
              <a:ea typeface="Times New Roman" panose="02020603050405020304" pitchFamily="18" charset="0"/>
            </a:endParaRPr>
          </a:p>
          <a:p>
            <a:pPr algn="ctr" eaLnBrk="0" hangingPunct="0"/>
            <a:r>
              <a:rPr lang="en-US" sz="6600" b="1" i="1">
                <a:ln w="9525" cap="flat" cmpd="sng">
                  <a:solidFill>
                    <a:srgbClr val="000000"/>
                  </a:solidFill>
                  <a:prstDash val="solid"/>
                  <a:headEnd type="none" w="med" len="med"/>
                  <a:tailEnd type="none" w="med" len="med"/>
                </a:ln>
                <a:solidFill>
                  <a:srgbClr val="00CC00"/>
                </a:solidFill>
                <a:latin typeface="Times New Roman" panose="02020603050405020304" pitchFamily="18" charset="0"/>
                <a:ea typeface="Times New Roman" panose="02020603050405020304" pitchFamily="18" charset="0"/>
              </a:rPr>
              <a:t>bảo vệ môi trường</a:t>
            </a:r>
            <a:endParaRPr lang="en-US" sz="6600" b="1" i="1">
              <a:ln w="9525" cap="flat" cmpd="sng">
                <a:solidFill>
                  <a:srgbClr val="000000"/>
                </a:solidFill>
                <a:prstDash val="solid"/>
                <a:headEnd type="none" w="med" len="med"/>
                <a:tailEnd type="none" w="med" len="med"/>
              </a:ln>
              <a:solidFill>
                <a:srgbClr val="00CC00"/>
              </a:solidFill>
              <a:latin typeface="Times New Roman" panose="02020603050405020304" pitchFamily="18" charset="0"/>
              <a:ea typeface="Times New Roman" panose="02020603050405020304" pitchFamily="18" charset="0"/>
            </a:endParaRPr>
          </a:p>
        </p:txBody>
      </p:sp>
      <p:pic>
        <p:nvPicPr>
          <p:cNvPr id="3076" name="Picture 2" descr="N3"/>
          <p:cNvPicPr>
            <a:picLocks noChangeAspect="1"/>
          </p:cNvPicPr>
          <p:nvPr/>
        </p:nvPicPr>
        <p:blipFill>
          <a:blip r:embed="rId1"/>
          <a:stretch>
            <a:fillRect/>
          </a:stretch>
        </p:blipFill>
        <p:spPr>
          <a:xfrm rot="-5400000" flipV="1">
            <a:off x="-3352800" y="3352800"/>
            <a:ext cx="6858000" cy="152400"/>
          </a:xfrm>
          <a:prstGeom prst="rect">
            <a:avLst/>
          </a:prstGeom>
          <a:noFill/>
          <a:ln w="9525">
            <a:noFill/>
          </a:ln>
        </p:spPr>
      </p:pic>
      <p:pic>
        <p:nvPicPr>
          <p:cNvPr id="3077" name="Picture 3" descr="N3"/>
          <p:cNvPicPr>
            <a:picLocks noChangeAspect="1"/>
          </p:cNvPicPr>
          <p:nvPr/>
        </p:nvPicPr>
        <p:blipFill>
          <a:blip r:embed="rId1"/>
          <a:stretch>
            <a:fillRect/>
          </a:stretch>
        </p:blipFill>
        <p:spPr>
          <a:xfrm flipV="1">
            <a:off x="0" y="0"/>
            <a:ext cx="9144000" cy="203200"/>
          </a:xfrm>
          <a:prstGeom prst="rect">
            <a:avLst/>
          </a:prstGeom>
          <a:noFill/>
          <a:ln w="9525">
            <a:noFill/>
          </a:ln>
        </p:spPr>
      </p:pic>
      <p:pic>
        <p:nvPicPr>
          <p:cNvPr id="3078" name="Picture 4" descr="N3"/>
          <p:cNvPicPr>
            <a:picLocks noChangeAspect="1"/>
          </p:cNvPicPr>
          <p:nvPr/>
        </p:nvPicPr>
        <p:blipFill>
          <a:blip r:embed="rId1"/>
          <a:stretch>
            <a:fillRect/>
          </a:stretch>
        </p:blipFill>
        <p:spPr>
          <a:xfrm rot="-5400000" flipV="1">
            <a:off x="5638800" y="3352800"/>
            <a:ext cx="6858000" cy="152400"/>
          </a:xfrm>
          <a:prstGeom prst="rect">
            <a:avLst/>
          </a:prstGeom>
          <a:noFill/>
          <a:ln w="9525">
            <a:noFill/>
          </a:ln>
        </p:spPr>
      </p:pic>
      <p:pic>
        <p:nvPicPr>
          <p:cNvPr id="3079" name="Picture 5" descr="N3"/>
          <p:cNvPicPr>
            <a:picLocks noChangeAspect="1"/>
          </p:cNvPicPr>
          <p:nvPr/>
        </p:nvPicPr>
        <p:blipFill>
          <a:blip r:embed="rId1"/>
          <a:stretch>
            <a:fillRect/>
          </a:stretch>
        </p:blipFill>
        <p:spPr>
          <a:xfrm flipV="1">
            <a:off x="0" y="6756400"/>
            <a:ext cx="9144000" cy="2032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 to="" calcmode="lin" valueType="num">
                                      <p:cBhvr>
                                        <p:cTn id="7" dur="1" fill="hold"/>
                                        <p:tgtEl>
                                          <p:spTgt spid="3074"/>
                                        </p:tgtEl>
                                        <p:attrNameLst>
                                          <p:attrName>style.visibility</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3075"/>
                                        </p:tgtEl>
                                        <p:attrNameLst>
                                          <p:attrName>style.visibility</p:attrName>
                                        </p:attrNameLst>
                                      </p:cBhvr>
                                      <p:to>
                                        <p:strVal val="visible"/>
                                      </p:to>
                                    </p:set>
                                    <p:anim to="" calcmode="lin" valueType="num">
                                      <p:cBhvr>
                                        <p:cTn id="11" dur="1" fill="hold"/>
                                        <p:tgtEl>
                                          <p:spTgt spid="3075"/>
                                        </p:tgtEl>
                                        <p:attrNameLst>
                                          <p:attrName>style.visibility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4" name="Picture 4" descr="pm"/>
          <p:cNvPicPr>
            <a:picLocks noChangeAspect="1"/>
          </p:cNvPicPr>
          <p:nvPr/>
        </p:nvPicPr>
        <p:blipFill>
          <a:blip r:embed="rId1"/>
          <a:stretch>
            <a:fillRect/>
          </a:stretch>
        </p:blipFill>
        <p:spPr>
          <a:xfrm>
            <a:off x="28575" y="28575"/>
            <a:ext cx="4343400" cy="3352800"/>
          </a:xfrm>
          <a:prstGeom prst="rect">
            <a:avLst/>
          </a:prstGeom>
          <a:noFill/>
          <a:ln w="9525" cap="flat" cmpd="sng">
            <a:solidFill>
              <a:srgbClr val="FF0000"/>
            </a:solidFill>
            <a:prstDash val="solid"/>
            <a:miter/>
            <a:headEnd type="none" w="med" len="med"/>
            <a:tailEnd type="none" w="med" len="med"/>
          </a:ln>
        </p:spPr>
      </p:pic>
      <p:pic>
        <p:nvPicPr>
          <p:cNvPr id="10245" name="Picture 5" descr="moi_tr_ng_xanh_s_ch_d_p_imagelarge"/>
          <p:cNvPicPr>
            <a:picLocks noChangeAspect="1"/>
          </p:cNvPicPr>
          <p:nvPr/>
        </p:nvPicPr>
        <p:blipFill>
          <a:blip r:embed="rId2"/>
          <a:stretch>
            <a:fillRect/>
          </a:stretch>
        </p:blipFill>
        <p:spPr>
          <a:xfrm>
            <a:off x="4395788" y="52388"/>
            <a:ext cx="4648200" cy="3300412"/>
          </a:xfrm>
          <a:prstGeom prst="rect">
            <a:avLst/>
          </a:prstGeom>
          <a:noFill/>
          <a:ln w="9525" cap="flat" cmpd="sng">
            <a:solidFill>
              <a:srgbClr val="FF0000"/>
            </a:solidFill>
            <a:prstDash val="solid"/>
            <a:miter/>
            <a:headEnd type="none" w="med" len="med"/>
            <a:tailEnd type="none" w="med" len="med"/>
          </a:ln>
        </p:spPr>
      </p:pic>
      <p:pic>
        <p:nvPicPr>
          <p:cNvPr id="10246" name="Picture 6" descr="cong-vien-hubin0"/>
          <p:cNvPicPr>
            <a:picLocks noChangeAspect="1"/>
          </p:cNvPicPr>
          <p:nvPr/>
        </p:nvPicPr>
        <p:blipFill>
          <a:blip r:embed="rId3"/>
          <a:stretch>
            <a:fillRect/>
          </a:stretch>
        </p:blipFill>
        <p:spPr>
          <a:xfrm>
            <a:off x="4391025" y="3400425"/>
            <a:ext cx="4705350" cy="3457575"/>
          </a:xfrm>
          <a:prstGeom prst="rect">
            <a:avLst/>
          </a:prstGeom>
          <a:noFill/>
          <a:ln w="9525" cap="flat" cmpd="sng">
            <a:solidFill>
              <a:srgbClr val="FF0000"/>
            </a:solidFill>
            <a:prstDash val="solid"/>
            <a:miter/>
            <a:headEnd type="none" w="med" len="med"/>
            <a:tailEnd type="none" w="med" len="med"/>
          </a:ln>
        </p:spPr>
      </p:pic>
      <p:pic>
        <p:nvPicPr>
          <p:cNvPr id="10247" name="Picture 7" descr="file_upload18636"/>
          <p:cNvPicPr>
            <a:picLocks noChangeAspect="1"/>
          </p:cNvPicPr>
          <p:nvPr/>
        </p:nvPicPr>
        <p:blipFill>
          <a:blip r:embed="rId4"/>
          <a:stretch>
            <a:fillRect/>
          </a:stretch>
        </p:blipFill>
        <p:spPr>
          <a:xfrm>
            <a:off x="71438" y="3419475"/>
            <a:ext cx="4267200" cy="3352800"/>
          </a:xfrm>
          <a:prstGeom prst="rect">
            <a:avLst/>
          </a:prstGeom>
          <a:noFill/>
          <a:ln w="9525" cap="flat" cmpd="sng">
            <a:solidFill>
              <a:srgbClr val="FF0000"/>
            </a:solidFill>
            <a:prstDash val="solid"/>
            <a:miter/>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wedge">
                                      <p:cBhvr>
                                        <p:cTn id="7" dur="2000"/>
                                        <p:tgtEl>
                                          <p:spTgt spid="10244"/>
                                        </p:tgtEl>
                                      </p:cBhvr>
                                    </p:animEffect>
                                  </p:childTnLst>
                                </p:cTn>
                              </p:par>
                            </p:childTnLst>
                          </p:cTn>
                        </p:par>
                        <p:par>
                          <p:cTn id="8" fill="hold">
                            <p:stCondLst>
                              <p:cond delay="2000"/>
                            </p:stCondLst>
                            <p:childTnLst>
                              <p:par>
                                <p:cTn id="9" presetID="20" presetClass="entr" presetSubtype="0" fill="hold" nodeType="afterEffect">
                                  <p:stCondLst>
                                    <p:cond delay="0"/>
                                  </p:stCondLst>
                                  <p:childTnLst>
                                    <p:set>
                                      <p:cBhvr>
                                        <p:cTn id="10" dur="1" fill="hold">
                                          <p:stCondLst>
                                            <p:cond delay="0"/>
                                          </p:stCondLst>
                                        </p:cTn>
                                        <p:tgtEl>
                                          <p:spTgt spid="10245"/>
                                        </p:tgtEl>
                                        <p:attrNameLst>
                                          <p:attrName>style.visibility</p:attrName>
                                        </p:attrNameLst>
                                      </p:cBhvr>
                                      <p:to>
                                        <p:strVal val="visible"/>
                                      </p:to>
                                    </p:set>
                                    <p:animEffect transition="in" filter="wedge">
                                      <p:cBhvr>
                                        <p:cTn id="11" dur="2000"/>
                                        <p:tgtEl>
                                          <p:spTgt spid="10245"/>
                                        </p:tgtEl>
                                      </p:cBhvr>
                                    </p:animEffect>
                                  </p:childTnLst>
                                </p:cTn>
                              </p:par>
                            </p:childTnLst>
                          </p:cTn>
                        </p:par>
                        <p:par>
                          <p:cTn id="12" fill="hold">
                            <p:stCondLst>
                              <p:cond delay="4000"/>
                            </p:stCondLst>
                            <p:childTnLst>
                              <p:par>
                                <p:cTn id="13" presetID="20" presetClass="entr" presetSubtype="0" fill="hold" nodeType="afterEffect">
                                  <p:stCondLst>
                                    <p:cond delay="0"/>
                                  </p:stCondLst>
                                  <p:childTnLst>
                                    <p:set>
                                      <p:cBhvr>
                                        <p:cTn id="14" dur="1" fill="hold">
                                          <p:stCondLst>
                                            <p:cond delay="0"/>
                                          </p:stCondLst>
                                        </p:cTn>
                                        <p:tgtEl>
                                          <p:spTgt spid="10246"/>
                                        </p:tgtEl>
                                        <p:attrNameLst>
                                          <p:attrName>style.visibility</p:attrName>
                                        </p:attrNameLst>
                                      </p:cBhvr>
                                      <p:to>
                                        <p:strVal val="visible"/>
                                      </p:to>
                                    </p:set>
                                    <p:animEffect transition="in" filter="wedge">
                                      <p:cBhvr>
                                        <p:cTn id="15" dur="2000"/>
                                        <p:tgtEl>
                                          <p:spTgt spid="10246"/>
                                        </p:tgtEl>
                                      </p:cBhvr>
                                    </p:animEffect>
                                  </p:childTnLst>
                                </p:cTn>
                              </p:par>
                            </p:childTnLst>
                          </p:cTn>
                        </p:par>
                        <p:par>
                          <p:cTn id="16" fill="hold">
                            <p:stCondLst>
                              <p:cond delay="6000"/>
                            </p:stCondLst>
                            <p:childTnLst>
                              <p:par>
                                <p:cTn id="17" presetID="24" presetClass="entr" presetSubtype="0" fill="hold" nodeType="afterEffect">
                                  <p:stCondLst>
                                    <p:cond delay="0"/>
                                  </p:stCondLst>
                                  <p:childTnLst>
                                    <p:set>
                                      <p:cBhvr>
                                        <p:cTn id="18" dur="1" fill="hold">
                                          <p:stCondLst>
                                            <p:cond delay="0"/>
                                          </p:stCondLst>
                                        </p:cTn>
                                        <p:tgtEl>
                                          <p:spTgt spid="10247"/>
                                        </p:tgtEl>
                                        <p:attrNameLst>
                                          <p:attrName>style.visibility</p:attrName>
                                        </p:attrNameLst>
                                      </p:cBhvr>
                                      <p:to>
                                        <p:strVal val="visible"/>
                                      </p:to>
                                    </p:set>
                                    <p:anim to="" calcmode="lin" valueType="num">
                                      <p:cBhvr>
                                        <p:cTn id="19" dur="1" fill="hold"/>
                                        <p:tgtEl>
                                          <p:spTgt spid="10247"/>
                                        </p:tgtEl>
                                        <p:attrNameLst>
                                          <p:attrName>style.visibility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6" name="Picture 2" descr="ImageView"/>
          <p:cNvPicPr>
            <a:picLocks noChangeAspect="1"/>
          </p:cNvPicPr>
          <p:nvPr/>
        </p:nvPicPr>
        <p:blipFill>
          <a:blip r:embed="rId1"/>
          <a:stretch>
            <a:fillRect/>
          </a:stretch>
        </p:blipFill>
        <p:spPr>
          <a:xfrm>
            <a:off x="0" y="-63500"/>
            <a:ext cx="4495800" cy="3521075"/>
          </a:xfrm>
          <a:prstGeom prst="rect">
            <a:avLst/>
          </a:prstGeom>
          <a:noFill/>
          <a:ln w="9525" cap="flat" cmpd="sng">
            <a:solidFill>
              <a:srgbClr val="FF0000"/>
            </a:solidFill>
            <a:prstDash val="solid"/>
            <a:miter/>
            <a:headEnd type="none" w="med" len="med"/>
            <a:tailEnd type="none" w="med" len="med"/>
          </a:ln>
        </p:spPr>
      </p:pic>
      <p:pic>
        <p:nvPicPr>
          <p:cNvPr id="11267" name="Picture 3" descr="09"/>
          <p:cNvPicPr>
            <a:picLocks noChangeAspect="1"/>
          </p:cNvPicPr>
          <p:nvPr/>
        </p:nvPicPr>
        <p:blipFill>
          <a:blip r:embed="rId2"/>
          <a:stretch>
            <a:fillRect/>
          </a:stretch>
        </p:blipFill>
        <p:spPr>
          <a:xfrm>
            <a:off x="4572000" y="-63500"/>
            <a:ext cx="4572000" cy="3492500"/>
          </a:xfrm>
          <a:prstGeom prst="rect">
            <a:avLst/>
          </a:prstGeom>
          <a:noFill/>
          <a:ln w="9525" cap="flat" cmpd="sng">
            <a:solidFill>
              <a:srgbClr val="FF0000"/>
            </a:solidFill>
            <a:prstDash val="solid"/>
            <a:miter/>
            <a:headEnd type="none" w="med" len="med"/>
            <a:tailEnd type="none" w="med" len="med"/>
          </a:ln>
        </p:spPr>
      </p:pic>
      <p:pic>
        <p:nvPicPr>
          <p:cNvPr id="11270" name="Picture 6" descr="309a"/>
          <p:cNvPicPr>
            <a:picLocks noChangeAspect="1"/>
          </p:cNvPicPr>
          <p:nvPr/>
        </p:nvPicPr>
        <p:blipFill>
          <a:blip r:embed="rId3"/>
          <a:srcRect l="50749" t="51184" r="1721"/>
          <a:stretch>
            <a:fillRect/>
          </a:stretch>
        </p:blipFill>
        <p:spPr>
          <a:xfrm>
            <a:off x="71438" y="3505200"/>
            <a:ext cx="4419600" cy="3352800"/>
          </a:xfrm>
          <a:prstGeom prst="rect">
            <a:avLst/>
          </a:prstGeom>
          <a:noFill/>
          <a:ln w="9525" cap="flat" cmpd="sng">
            <a:solidFill>
              <a:srgbClr val="FF0000"/>
            </a:solidFill>
            <a:prstDash val="solid"/>
            <a:miter/>
            <a:headEnd type="none" w="med" len="med"/>
            <a:tailEnd type="none" w="med" len="med"/>
          </a:ln>
        </p:spPr>
      </p:pic>
      <p:pic>
        <p:nvPicPr>
          <p:cNvPr id="11271" name="Picture 7" descr="100919191210-978-601"/>
          <p:cNvPicPr>
            <a:picLocks noChangeAspect="1"/>
          </p:cNvPicPr>
          <p:nvPr/>
        </p:nvPicPr>
        <p:blipFill>
          <a:blip r:embed="rId4"/>
          <a:stretch>
            <a:fillRect/>
          </a:stretch>
        </p:blipFill>
        <p:spPr>
          <a:xfrm>
            <a:off x="4572000" y="3479800"/>
            <a:ext cx="4419600" cy="3352800"/>
          </a:xfrm>
          <a:prstGeom prst="rect">
            <a:avLst/>
          </a:prstGeom>
          <a:noFill/>
          <a:ln w="9525" cap="flat" cmpd="sng">
            <a:solidFill>
              <a:srgbClr val="FF0000"/>
            </a:solidFill>
            <a:prstDash val="solid"/>
            <a:miter/>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11267"/>
                                        </p:tgtEl>
                                        <p:attrNameLst>
                                          <p:attrName>style.visibility</p:attrName>
                                        </p:attrNameLst>
                                      </p:cBhvr>
                                      <p:to>
                                        <p:strVal val="visible"/>
                                      </p:to>
                                    </p:set>
                                    <p:anim to="" calcmode="lin" valueType="num">
                                      <p:cBhvr>
                                        <p:cTn id="7" dur="1" fill="hold"/>
                                        <p:tgtEl>
                                          <p:spTgt spid="11267"/>
                                        </p:tgtEl>
                                        <p:attrNameLst>
                                          <p:attrName>style.visibility</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11266"/>
                                        </p:tgtEl>
                                        <p:attrNameLst>
                                          <p:attrName>style.visibility</p:attrName>
                                        </p:attrNameLst>
                                      </p:cBhvr>
                                      <p:to>
                                        <p:strVal val="visible"/>
                                      </p:to>
                                    </p:set>
                                    <p:anim to="" calcmode="lin" valueType="num">
                                      <p:cBhvr>
                                        <p:cTn id="11" dur="1" fill="hold"/>
                                        <p:tgtEl>
                                          <p:spTgt spid="11266"/>
                                        </p:tgtEl>
                                        <p:attrNameLst>
                                          <p:attrName>style.visibility</p:attrName>
                                        </p:attrNameLst>
                                      </p:cBhvr>
                                    </p:anim>
                                  </p:childTnLst>
                                </p:cTn>
                              </p:par>
                            </p:childTnLst>
                          </p:cTn>
                        </p:par>
                        <p:par>
                          <p:cTn id="12" fill="hold">
                            <p:stCondLst>
                              <p:cond delay="0"/>
                            </p:stCondLst>
                            <p:childTnLst>
                              <p:par>
                                <p:cTn id="13" presetID="24" presetClass="entr" presetSubtype="0" fill="hold" nodeType="afterEffect">
                                  <p:stCondLst>
                                    <p:cond delay="0"/>
                                  </p:stCondLst>
                                  <p:childTnLst>
                                    <p:set>
                                      <p:cBhvr>
                                        <p:cTn id="14" dur="1" fill="hold">
                                          <p:stCondLst>
                                            <p:cond delay="0"/>
                                          </p:stCondLst>
                                        </p:cTn>
                                        <p:tgtEl>
                                          <p:spTgt spid="11270"/>
                                        </p:tgtEl>
                                        <p:attrNameLst>
                                          <p:attrName>style.visibility</p:attrName>
                                        </p:attrNameLst>
                                      </p:cBhvr>
                                      <p:to>
                                        <p:strVal val="visible"/>
                                      </p:to>
                                    </p:set>
                                    <p:anim to="" calcmode="lin" valueType="num">
                                      <p:cBhvr>
                                        <p:cTn id="15" dur="1" fill="hold"/>
                                        <p:tgtEl>
                                          <p:spTgt spid="11270"/>
                                        </p:tgtEl>
                                        <p:attrNameLst>
                                          <p:attrName>style.visibility</p:attrName>
                                        </p:attrNameLst>
                                      </p:cBhvr>
                                    </p:anim>
                                  </p:childTnLst>
                                </p:cTn>
                              </p:par>
                            </p:childTnLst>
                          </p:cTn>
                        </p:par>
                        <p:par>
                          <p:cTn id="16" fill="hold">
                            <p:stCondLst>
                              <p:cond delay="0"/>
                            </p:stCondLst>
                            <p:childTnLst>
                              <p:par>
                                <p:cTn id="17" presetID="24" presetClass="entr" presetSubtype="0" fill="hold" nodeType="afterEffect">
                                  <p:stCondLst>
                                    <p:cond delay="0"/>
                                  </p:stCondLst>
                                  <p:childTnLst>
                                    <p:set>
                                      <p:cBhvr>
                                        <p:cTn id="18" dur="1" fill="hold">
                                          <p:stCondLst>
                                            <p:cond delay="0"/>
                                          </p:stCondLst>
                                        </p:cTn>
                                        <p:tgtEl>
                                          <p:spTgt spid="11271"/>
                                        </p:tgtEl>
                                        <p:attrNameLst>
                                          <p:attrName>style.visibility</p:attrName>
                                        </p:attrNameLst>
                                      </p:cBhvr>
                                      <p:to>
                                        <p:strVal val="visible"/>
                                      </p:to>
                                    </p:set>
                                    <p:anim to="" calcmode="lin" valueType="num">
                                      <p:cBhvr>
                                        <p:cTn id="19" dur="1" fill="hold"/>
                                        <p:tgtEl>
                                          <p:spTgt spid="11271"/>
                                        </p:tgtEl>
                                        <p:attrNameLst>
                                          <p:attrName>style.visibility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2"/>
          <p:cNvSpPr>
            <a:spLocks noGrp="1"/>
          </p:cNvSpPr>
          <p:nvPr>
            <p:ph type="title"/>
          </p:nvPr>
        </p:nvSpPr>
        <p:spPr>
          <a:ln/>
        </p:spPr>
        <p:txBody>
          <a:bodyPr vert="horz" wrap="square" lIns="91440" tIns="45720" rIns="91440" bIns="45720" anchor="ctr" anchorCtr="0"/>
          <a:p>
            <a:pPr eaLnBrk="1" hangingPunct="1"/>
            <a:endParaRPr dirty="0"/>
          </a:p>
        </p:txBody>
      </p:sp>
      <p:sp>
        <p:nvSpPr>
          <p:cNvPr id="6147" name="Rectangle 3"/>
          <p:cNvSpPr>
            <a:spLocks noGrp="1"/>
          </p:cNvSpPr>
          <p:nvPr>
            <p:ph idx="1"/>
          </p:nvPr>
        </p:nvSpPr>
        <p:spPr>
          <a:ln/>
        </p:spPr>
        <p:txBody>
          <a:bodyPr vert="horz" wrap="square" lIns="91440" tIns="45720" rIns="91440" bIns="45720" anchor="t" anchorCtr="0"/>
          <a:p>
            <a:pPr eaLnBrk="1" hangingPunct="1"/>
            <a:endParaRPr dirty="0"/>
          </a:p>
        </p:txBody>
      </p:sp>
      <p:pic>
        <p:nvPicPr>
          <p:cNvPr id="6148" name="Picture 4" descr="DVTN ra quan don dep ve sinh moi truong"/>
          <p:cNvPicPr>
            <a:picLocks noChangeAspect="1"/>
          </p:cNvPicPr>
          <p:nvPr/>
        </p:nvPicPr>
        <p:blipFill>
          <a:blip r:embed="rId1">
            <a:lum contrast="16000"/>
          </a:blip>
          <a:stretch>
            <a:fillRect/>
          </a:stretch>
        </p:blipFill>
        <p:spPr>
          <a:xfrm>
            <a:off x="100013" y="74613"/>
            <a:ext cx="8945562" cy="6708775"/>
          </a:xfrm>
          <a:prstGeom prst="rect">
            <a:avLst/>
          </a:prstGeom>
          <a:noFill/>
          <a:ln w="9525">
            <a:noFill/>
          </a:ln>
        </p:spPr>
      </p:pic>
    </p:spTree>
  </p:cSld>
  <p:clrMapOvr>
    <a:masterClrMapping/>
  </p:clrMapOvr>
  <p:transition>
    <p:comb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2"/>
          <p:cNvSpPr>
            <a:spLocks noGrp="1"/>
          </p:cNvSpPr>
          <p:nvPr>
            <p:ph type="title"/>
          </p:nvPr>
        </p:nvSpPr>
        <p:spPr>
          <a:ln/>
        </p:spPr>
        <p:txBody>
          <a:bodyPr vert="horz" wrap="square" lIns="91440" tIns="45720" rIns="91440" bIns="45720" anchor="ctr" anchorCtr="0"/>
          <a:p>
            <a:pPr eaLnBrk="1" hangingPunct="1"/>
            <a:endParaRPr dirty="0"/>
          </a:p>
        </p:txBody>
      </p:sp>
      <p:sp>
        <p:nvSpPr>
          <p:cNvPr id="7171" name="Rectangle 3"/>
          <p:cNvSpPr>
            <a:spLocks noGrp="1"/>
          </p:cNvSpPr>
          <p:nvPr>
            <p:ph idx="1"/>
          </p:nvPr>
        </p:nvSpPr>
        <p:spPr>
          <a:ln/>
        </p:spPr>
        <p:txBody>
          <a:bodyPr vert="horz" wrap="square" lIns="91440" tIns="45720" rIns="91440" bIns="45720" anchor="t" anchorCtr="0"/>
          <a:p>
            <a:pPr eaLnBrk="1" hangingPunct="1"/>
            <a:endParaRPr dirty="0"/>
          </a:p>
        </p:txBody>
      </p:sp>
      <p:pic>
        <p:nvPicPr>
          <p:cNvPr id="7172" name="Picture 4" descr="trong-cay-2"/>
          <p:cNvPicPr>
            <a:picLocks noChangeAspect="1"/>
          </p:cNvPicPr>
          <p:nvPr/>
        </p:nvPicPr>
        <p:blipFill>
          <a:blip r:embed="rId1"/>
          <a:stretch>
            <a:fillRect/>
          </a:stretch>
        </p:blipFill>
        <p:spPr>
          <a:xfrm>
            <a:off x="-304800" y="-228600"/>
            <a:ext cx="9753600" cy="7315200"/>
          </a:xfrm>
          <a:prstGeom prst="rect">
            <a:avLst/>
          </a:prstGeom>
          <a:noFill/>
          <a:ln w="9525">
            <a:noFill/>
          </a:ln>
        </p:spPr>
      </p:pic>
    </p:spTree>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2"/>
          <p:cNvSpPr/>
          <p:nvPr/>
        </p:nvSpPr>
        <p:spPr>
          <a:xfrm>
            <a:off x="381000" y="990600"/>
            <a:ext cx="8763000" cy="3886200"/>
          </a:xfrm>
          <a:prstGeom prst="rect">
            <a:avLst/>
          </a:prstGeom>
          <a:noFill/>
          <a:ln w="9525">
            <a:noFill/>
          </a:ln>
        </p:spPr>
        <p:txBody>
          <a:bodyPr/>
          <a:p>
            <a:pPr marL="609600" indent="-609600">
              <a:spcBef>
                <a:spcPct val="20000"/>
              </a:spcBef>
            </a:pPr>
            <a:endParaRPr sz="3200" dirty="0">
              <a:solidFill>
                <a:srgbClr val="003300"/>
              </a:solidFill>
              <a:latin typeface="VNI-Cooper"/>
            </a:endParaRPr>
          </a:p>
        </p:txBody>
      </p:sp>
      <p:pic>
        <p:nvPicPr>
          <p:cNvPr id="8195" name="Picture 3" descr="k00-9"/>
          <p:cNvPicPr>
            <a:picLocks noChangeAspect="1"/>
          </p:cNvPicPr>
          <p:nvPr/>
        </p:nvPicPr>
        <p:blipFill>
          <a:blip r:embed="rId1"/>
          <a:stretch>
            <a:fillRect/>
          </a:stretch>
        </p:blipFill>
        <p:spPr>
          <a:xfrm>
            <a:off x="0" y="6086475"/>
            <a:ext cx="5715000" cy="771525"/>
          </a:xfrm>
          <a:prstGeom prst="rect">
            <a:avLst/>
          </a:prstGeom>
          <a:noFill/>
          <a:ln w="9525">
            <a:noFill/>
          </a:ln>
        </p:spPr>
      </p:pic>
      <p:pic>
        <p:nvPicPr>
          <p:cNvPr id="8196" name="Picture 7" descr="25-11-2009_1"/>
          <p:cNvPicPr>
            <a:picLocks noChangeAspect="1"/>
          </p:cNvPicPr>
          <p:nvPr/>
        </p:nvPicPr>
        <p:blipFill>
          <a:blip r:embed="rId2">
            <a:lum contrast="16000"/>
          </a:blip>
          <a:stretch>
            <a:fillRect/>
          </a:stretch>
        </p:blipFill>
        <p:spPr>
          <a:xfrm>
            <a:off x="0" y="0"/>
            <a:ext cx="9144000" cy="6858000"/>
          </a:xfrm>
          <a:prstGeom prst="rect">
            <a:avLst/>
          </a:prstGeom>
          <a:noFill/>
          <a:ln w="9525">
            <a:noFill/>
          </a:ln>
        </p:spPr>
      </p:pic>
    </p:spTree>
  </p:cSld>
  <p:clrMapOvr>
    <a:masterClrMapping/>
  </p:clrMapOvr>
  <p:transition>
    <p:wheel spokes="4"/>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8" name="Text Box 10"/>
          <p:cNvSpPr txBox="1"/>
          <p:nvPr/>
        </p:nvSpPr>
        <p:spPr>
          <a:xfrm>
            <a:off x="152400" y="1981200"/>
            <a:ext cx="8610600" cy="579438"/>
          </a:xfrm>
          <a:prstGeom prst="rect">
            <a:avLst/>
          </a:prstGeom>
          <a:noFill/>
          <a:ln w="9525">
            <a:noFill/>
          </a:ln>
        </p:spPr>
        <p:txBody>
          <a:bodyPr>
            <a:spAutoFit/>
          </a:bodyPr>
          <a:p>
            <a:pPr algn="just">
              <a:spcBef>
                <a:spcPct val="50000"/>
              </a:spcBef>
            </a:pPr>
            <a:r>
              <a:rPr sz="3200" i="1" dirty="0">
                <a:solidFill>
                  <a:srgbClr val="FF0000"/>
                </a:solidFill>
                <a:latin typeface="Times New Roman" panose="02020603050405020304" pitchFamily="18" charset="0"/>
              </a:rPr>
              <a:t>a) Một số việc tốt góp phần bảo vệ môi trường:</a:t>
            </a:r>
            <a:endParaRPr sz="3200" i="1" dirty="0">
              <a:solidFill>
                <a:srgbClr val="FF0000"/>
              </a:solidFill>
              <a:latin typeface="Times New Roman" panose="02020603050405020304" pitchFamily="18" charset="0"/>
            </a:endParaRPr>
          </a:p>
        </p:txBody>
      </p:sp>
      <p:sp>
        <p:nvSpPr>
          <p:cNvPr id="2059" name="Text Box 11"/>
          <p:cNvSpPr txBox="1"/>
          <p:nvPr/>
        </p:nvSpPr>
        <p:spPr>
          <a:xfrm>
            <a:off x="228600" y="2590800"/>
            <a:ext cx="8458200" cy="1066800"/>
          </a:xfrm>
          <a:prstGeom prst="rect">
            <a:avLst/>
          </a:prstGeom>
          <a:noFill/>
          <a:ln w="9525">
            <a:noFill/>
          </a:ln>
        </p:spPr>
        <p:txBody>
          <a:bodyPr>
            <a:spAutoFit/>
          </a:bodyPr>
          <a:p>
            <a:pPr algn="just">
              <a:spcBef>
                <a:spcPct val="50000"/>
              </a:spcBef>
            </a:pPr>
            <a:r>
              <a:rPr sz="3200" dirty="0">
                <a:solidFill>
                  <a:srgbClr val="0000CC"/>
                </a:solidFill>
                <a:latin typeface="Times New Roman" panose="02020603050405020304" pitchFamily="18" charset="0"/>
              </a:rPr>
              <a:t>- Chăm sóc bồn hoa, vườn cây của trường (hoặc ở thôn, xã…)</a:t>
            </a:r>
            <a:endParaRPr sz="3200" dirty="0">
              <a:solidFill>
                <a:srgbClr val="0000CC"/>
              </a:solidFill>
              <a:latin typeface="Times New Roman" panose="02020603050405020304" pitchFamily="18" charset="0"/>
            </a:endParaRPr>
          </a:p>
        </p:txBody>
      </p:sp>
      <p:sp>
        <p:nvSpPr>
          <p:cNvPr id="2060" name="Text Box 12"/>
          <p:cNvSpPr txBox="1"/>
          <p:nvPr/>
        </p:nvSpPr>
        <p:spPr>
          <a:xfrm>
            <a:off x="228600" y="3581400"/>
            <a:ext cx="8534400" cy="1066800"/>
          </a:xfrm>
          <a:prstGeom prst="rect">
            <a:avLst/>
          </a:prstGeom>
          <a:noFill/>
          <a:ln w="9525">
            <a:noFill/>
          </a:ln>
        </p:spPr>
        <p:txBody>
          <a:bodyPr>
            <a:spAutoFit/>
          </a:bodyPr>
          <a:p>
            <a:pPr algn="just">
              <a:spcBef>
                <a:spcPct val="50000"/>
              </a:spcBef>
            </a:pPr>
            <a:r>
              <a:rPr sz="3200" dirty="0">
                <a:solidFill>
                  <a:srgbClr val="0000CC"/>
                </a:solidFill>
                <a:latin typeface="Times New Roman" panose="02020603050405020304" pitchFamily="18" charset="0"/>
              </a:rPr>
              <a:t>- Bảo vệ hàng cây mới trồng ở vườn trường hoặc trên đường đến trường.</a:t>
            </a:r>
            <a:endParaRPr sz="3200" dirty="0">
              <a:solidFill>
                <a:srgbClr val="0000CC"/>
              </a:solidFill>
              <a:latin typeface="Times New Roman" panose="02020603050405020304" pitchFamily="18" charset="0"/>
            </a:endParaRPr>
          </a:p>
        </p:txBody>
      </p:sp>
      <p:sp>
        <p:nvSpPr>
          <p:cNvPr id="2061" name="Text Box 13"/>
          <p:cNvSpPr txBox="1"/>
          <p:nvPr/>
        </p:nvSpPr>
        <p:spPr>
          <a:xfrm>
            <a:off x="228600" y="4572000"/>
            <a:ext cx="7086600" cy="579438"/>
          </a:xfrm>
          <a:prstGeom prst="rect">
            <a:avLst/>
          </a:prstGeom>
          <a:noFill/>
          <a:ln w="9525">
            <a:noFill/>
          </a:ln>
        </p:spPr>
        <p:txBody>
          <a:bodyPr>
            <a:spAutoFit/>
          </a:bodyPr>
          <a:p>
            <a:pPr>
              <a:spcBef>
                <a:spcPct val="50000"/>
              </a:spcBef>
            </a:pPr>
            <a:r>
              <a:rPr sz="3200" dirty="0">
                <a:solidFill>
                  <a:srgbClr val="0000CC"/>
                </a:solidFill>
                <a:latin typeface="Times New Roman" panose="02020603050405020304" pitchFamily="18" charset="0"/>
              </a:rPr>
              <a:t>- Giữ gìn cảnh đẹp ở địa phương.</a:t>
            </a:r>
            <a:endParaRPr sz="3200" dirty="0">
              <a:solidFill>
                <a:srgbClr val="0000CC"/>
              </a:solidFill>
              <a:latin typeface="Times New Roman" panose="02020603050405020304" pitchFamily="18" charset="0"/>
            </a:endParaRPr>
          </a:p>
        </p:txBody>
      </p:sp>
      <p:sp>
        <p:nvSpPr>
          <p:cNvPr id="2062" name="Text Box 14"/>
          <p:cNvSpPr txBox="1"/>
          <p:nvPr/>
        </p:nvSpPr>
        <p:spPr>
          <a:xfrm>
            <a:off x="228600" y="5105400"/>
            <a:ext cx="8458200" cy="1066800"/>
          </a:xfrm>
          <a:prstGeom prst="rect">
            <a:avLst/>
          </a:prstGeom>
          <a:noFill/>
          <a:ln w="9525">
            <a:noFill/>
          </a:ln>
        </p:spPr>
        <p:txBody>
          <a:bodyPr>
            <a:spAutoFit/>
          </a:bodyPr>
          <a:p>
            <a:pPr algn="just">
              <a:spcBef>
                <a:spcPct val="50000"/>
              </a:spcBef>
            </a:pPr>
            <a:r>
              <a:rPr sz="3200" dirty="0">
                <a:solidFill>
                  <a:srgbClr val="0000CC"/>
                </a:solidFill>
                <a:latin typeface="Times New Roman" panose="02020603050405020304" pitchFamily="18" charset="0"/>
              </a:rPr>
              <a:t>- Dọn vệ sinh cùng các bạn ở trường (hoặc ở thôn, xã…)</a:t>
            </a:r>
            <a:endParaRPr sz="3200" dirty="0">
              <a:solidFill>
                <a:srgbClr val="0000CC"/>
              </a:solidFill>
              <a:latin typeface="Times New Roman" panose="02020603050405020304" pitchFamily="18" charset="0"/>
            </a:endParaRPr>
          </a:p>
        </p:txBody>
      </p:sp>
      <p:grpSp>
        <p:nvGrpSpPr>
          <p:cNvPr id="2" name="Group 16"/>
          <p:cNvGrpSpPr/>
          <p:nvPr/>
        </p:nvGrpSpPr>
        <p:grpSpPr>
          <a:xfrm>
            <a:off x="76200" y="152400"/>
            <a:ext cx="8915400" cy="1119188"/>
            <a:chOff x="144" y="912"/>
            <a:chExt cx="5616" cy="705"/>
          </a:xfrm>
        </p:grpSpPr>
        <p:sp>
          <p:nvSpPr>
            <p:cNvPr id="9227" name="Text Box 8"/>
            <p:cNvSpPr txBox="1"/>
            <p:nvPr/>
          </p:nvSpPr>
          <p:spPr>
            <a:xfrm>
              <a:off x="480" y="945"/>
              <a:ext cx="5280" cy="672"/>
            </a:xfrm>
            <a:prstGeom prst="rect">
              <a:avLst/>
            </a:prstGeom>
            <a:noFill/>
            <a:ln w="9525">
              <a:noFill/>
            </a:ln>
          </p:spPr>
          <p:txBody>
            <a:bodyPr>
              <a:spAutoFit/>
            </a:bodyPr>
            <a:p>
              <a:pPr algn="just">
                <a:spcBef>
                  <a:spcPct val="50000"/>
                </a:spcBef>
              </a:pPr>
              <a:r>
                <a:rPr sz="3200" i="1" dirty="0">
                  <a:solidFill>
                    <a:srgbClr val="FF0000"/>
                  </a:solidFill>
                  <a:latin typeface="Times New Roman" panose="02020603050405020304" pitchFamily="18" charset="0"/>
                </a:rPr>
                <a:t>  Kể lại một việc tốt em đã làm để góp phần bảo vệ môi trường.</a:t>
              </a:r>
              <a:endParaRPr sz="3200" i="1" dirty="0">
                <a:solidFill>
                  <a:srgbClr val="FF0000"/>
                </a:solidFill>
                <a:latin typeface="Times New Roman" panose="02020603050405020304" pitchFamily="18" charset="0"/>
              </a:endParaRPr>
            </a:p>
          </p:txBody>
        </p:sp>
        <p:sp>
          <p:nvSpPr>
            <p:cNvPr id="9228" name="Oval 15"/>
            <p:cNvSpPr/>
            <p:nvPr/>
          </p:nvSpPr>
          <p:spPr>
            <a:xfrm>
              <a:off x="144" y="912"/>
              <a:ext cx="480" cy="384"/>
            </a:xfrm>
            <a:prstGeom prst="ellipse">
              <a:avLst/>
            </a:prstGeom>
            <a:solidFill>
              <a:srgbClr val="00FFFF"/>
            </a:solidFill>
            <a:ln w="38100" cap="flat" cmpd="sng">
              <a:solidFill>
                <a:srgbClr val="FF0000"/>
              </a:solidFill>
              <a:prstDash val="solid"/>
              <a:headEnd type="none" w="med" len="med"/>
              <a:tailEnd type="none" w="med" len="med"/>
            </a:ln>
          </p:spPr>
          <p:txBody>
            <a:bodyPr wrap="none" anchor="ctr" anchorCtr="0"/>
            <a:p>
              <a:pPr algn="just"/>
              <a:r>
                <a:rPr sz="4400" b="1" dirty="0">
                  <a:solidFill>
                    <a:srgbClr val="0000FF"/>
                  </a:solidFill>
                  <a:latin typeface="Times New Roman" panose="02020603050405020304" pitchFamily="18" charset="0"/>
                </a:rPr>
                <a:t>1</a:t>
              </a:r>
              <a:endParaRPr sz="4400" b="1" dirty="0">
                <a:solidFill>
                  <a:srgbClr val="0000FF"/>
                </a:solidFill>
                <a:latin typeface="Times New Roman" panose="02020603050405020304" pitchFamily="18" charset="0"/>
              </a:endParaRPr>
            </a:p>
          </p:txBody>
        </p:sp>
      </p:grpSp>
      <p:sp>
        <p:nvSpPr>
          <p:cNvPr id="2065" name="Text Box 17"/>
          <p:cNvSpPr txBox="1"/>
          <p:nvPr/>
        </p:nvSpPr>
        <p:spPr>
          <a:xfrm>
            <a:off x="3962400" y="1295400"/>
            <a:ext cx="1295400" cy="579438"/>
          </a:xfrm>
          <a:prstGeom prst="rect">
            <a:avLst/>
          </a:prstGeom>
          <a:noFill/>
          <a:ln w="9525">
            <a:noFill/>
          </a:ln>
        </p:spPr>
        <p:txBody>
          <a:bodyPr>
            <a:spAutoFit/>
          </a:bodyPr>
          <a:p>
            <a:pPr>
              <a:spcBef>
                <a:spcPct val="50000"/>
              </a:spcBef>
            </a:pPr>
            <a:r>
              <a:rPr sz="3200" b="1" u="sng" dirty="0">
                <a:solidFill>
                  <a:srgbClr val="FF0000"/>
                </a:solidFill>
                <a:latin typeface="Times New Roman" panose="02020603050405020304" pitchFamily="18" charset="0"/>
              </a:rPr>
              <a:t>Gơi ý:</a:t>
            </a:r>
            <a:endParaRPr sz="3200" b="1" dirty="0">
              <a:solidFill>
                <a:srgbClr val="FF0000"/>
              </a:solidFill>
              <a:latin typeface="Times New Roman" panose="02020603050405020304" pitchFamily="18" charset="0"/>
            </a:endParaRPr>
          </a:p>
        </p:txBody>
      </p:sp>
      <p:pic>
        <p:nvPicPr>
          <p:cNvPr id="9225" name="Picture 3" descr="N3"/>
          <p:cNvPicPr>
            <a:picLocks noChangeAspect="1"/>
          </p:cNvPicPr>
          <p:nvPr/>
        </p:nvPicPr>
        <p:blipFill>
          <a:blip r:embed="rId1"/>
          <a:stretch>
            <a:fillRect/>
          </a:stretch>
        </p:blipFill>
        <p:spPr>
          <a:xfrm flipV="1">
            <a:off x="0" y="0"/>
            <a:ext cx="9144000" cy="46038"/>
          </a:xfrm>
          <a:prstGeom prst="rect">
            <a:avLst/>
          </a:prstGeom>
          <a:noFill/>
          <a:ln w="9525">
            <a:noFill/>
          </a:ln>
        </p:spPr>
      </p:pic>
      <p:pic>
        <p:nvPicPr>
          <p:cNvPr id="9226" name="Picture 5" descr="N3"/>
          <p:cNvPicPr>
            <a:picLocks noChangeAspect="1"/>
          </p:cNvPicPr>
          <p:nvPr/>
        </p:nvPicPr>
        <p:blipFill>
          <a:blip r:embed="rId1"/>
          <a:stretch>
            <a:fillRect/>
          </a:stretch>
        </p:blipFill>
        <p:spPr>
          <a:xfrm flipV="1">
            <a:off x="0" y="6832600"/>
            <a:ext cx="9144000" cy="1016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65"/>
                                        </p:tgtEl>
                                        <p:attrNameLst>
                                          <p:attrName>style.visibility</p:attrName>
                                        </p:attrNameLst>
                                      </p:cBhvr>
                                      <p:to>
                                        <p:strVal val="visible"/>
                                      </p:to>
                                    </p:set>
                                    <p:animEffect transition="in" filter="checkerboard(across)">
                                      <p:cBhvr>
                                        <p:cTn id="12" dur="500"/>
                                        <p:tgtEl>
                                          <p:spTgt spid="206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8"/>
                                        </p:tgtEl>
                                        <p:attrNameLst>
                                          <p:attrName>style.visibility</p:attrName>
                                        </p:attrNameLst>
                                      </p:cBhvr>
                                      <p:to>
                                        <p:strVal val="visible"/>
                                      </p:to>
                                    </p:set>
                                    <p:animEffect transition="in" filter="checkerboard(across)">
                                      <p:cBhvr>
                                        <p:cTn id="17" dur="500"/>
                                        <p:tgtEl>
                                          <p:spTgt spid="2058"/>
                                        </p:tgtEl>
                                      </p:cBhvr>
                                    </p:animEffect>
                                  </p:childTnLst>
                                </p:cTn>
                              </p:par>
                            </p:childTnLst>
                          </p:cTn>
                        </p:par>
                        <p:par>
                          <p:cTn id="18" fill="hold">
                            <p:stCondLst>
                              <p:cond delay="500"/>
                            </p:stCondLst>
                            <p:childTnLst>
                              <p:par>
                                <p:cTn id="19" presetID="5" presetClass="entr" presetSubtype="10" fill="hold" grpId="0" nodeType="afterEffect">
                                  <p:stCondLst>
                                    <p:cond delay="0"/>
                                  </p:stCondLst>
                                  <p:childTnLst>
                                    <p:set>
                                      <p:cBhvr>
                                        <p:cTn id="20" dur="1" fill="hold">
                                          <p:stCondLst>
                                            <p:cond delay="0"/>
                                          </p:stCondLst>
                                        </p:cTn>
                                        <p:tgtEl>
                                          <p:spTgt spid="2059"/>
                                        </p:tgtEl>
                                        <p:attrNameLst>
                                          <p:attrName>style.visibility</p:attrName>
                                        </p:attrNameLst>
                                      </p:cBhvr>
                                      <p:to>
                                        <p:strVal val="visible"/>
                                      </p:to>
                                    </p:set>
                                    <p:animEffect transition="in" filter="checkerboard(across)">
                                      <p:cBhvr>
                                        <p:cTn id="21" dur="500"/>
                                        <p:tgtEl>
                                          <p:spTgt spid="2059"/>
                                        </p:tgtEl>
                                      </p:cBhvr>
                                    </p:animEffect>
                                  </p:childTnLst>
                                </p:cTn>
                              </p:par>
                            </p:childTnLst>
                          </p:cTn>
                        </p:par>
                        <p:par>
                          <p:cTn id="22" fill="hold">
                            <p:stCondLst>
                              <p:cond delay="1000"/>
                            </p:stCondLst>
                            <p:childTnLst>
                              <p:par>
                                <p:cTn id="23" presetID="5" presetClass="entr" presetSubtype="10" fill="hold" grpId="0" nodeType="afterEffect">
                                  <p:stCondLst>
                                    <p:cond delay="0"/>
                                  </p:stCondLst>
                                  <p:childTnLst>
                                    <p:set>
                                      <p:cBhvr>
                                        <p:cTn id="24" dur="1" fill="hold">
                                          <p:stCondLst>
                                            <p:cond delay="0"/>
                                          </p:stCondLst>
                                        </p:cTn>
                                        <p:tgtEl>
                                          <p:spTgt spid="2060"/>
                                        </p:tgtEl>
                                        <p:attrNameLst>
                                          <p:attrName>style.visibility</p:attrName>
                                        </p:attrNameLst>
                                      </p:cBhvr>
                                      <p:to>
                                        <p:strVal val="visible"/>
                                      </p:to>
                                    </p:set>
                                    <p:animEffect transition="in" filter="checkerboard(across)">
                                      <p:cBhvr>
                                        <p:cTn id="25" dur="500"/>
                                        <p:tgtEl>
                                          <p:spTgt spid="2060"/>
                                        </p:tgtEl>
                                      </p:cBhvr>
                                    </p:animEffect>
                                  </p:childTnLst>
                                </p:cTn>
                              </p:par>
                            </p:childTnLst>
                          </p:cTn>
                        </p:par>
                        <p:par>
                          <p:cTn id="26" fill="hold">
                            <p:stCondLst>
                              <p:cond delay="1500"/>
                            </p:stCondLst>
                            <p:childTnLst>
                              <p:par>
                                <p:cTn id="27" presetID="5" presetClass="entr" presetSubtype="10" fill="hold" grpId="0" nodeType="afterEffect">
                                  <p:stCondLst>
                                    <p:cond delay="0"/>
                                  </p:stCondLst>
                                  <p:childTnLst>
                                    <p:set>
                                      <p:cBhvr>
                                        <p:cTn id="28" dur="1" fill="hold">
                                          <p:stCondLst>
                                            <p:cond delay="0"/>
                                          </p:stCondLst>
                                        </p:cTn>
                                        <p:tgtEl>
                                          <p:spTgt spid="2061"/>
                                        </p:tgtEl>
                                        <p:attrNameLst>
                                          <p:attrName>style.visibility</p:attrName>
                                        </p:attrNameLst>
                                      </p:cBhvr>
                                      <p:to>
                                        <p:strVal val="visible"/>
                                      </p:to>
                                    </p:set>
                                    <p:animEffect transition="in" filter="checkerboard(across)">
                                      <p:cBhvr>
                                        <p:cTn id="29" dur="500"/>
                                        <p:tgtEl>
                                          <p:spTgt spid="2061"/>
                                        </p:tgtEl>
                                      </p:cBhvr>
                                    </p:animEffect>
                                  </p:childTnLst>
                                </p:cTn>
                              </p:par>
                            </p:childTnLst>
                          </p:cTn>
                        </p:par>
                        <p:par>
                          <p:cTn id="30" fill="hold">
                            <p:stCondLst>
                              <p:cond delay="2000"/>
                            </p:stCondLst>
                            <p:childTnLst>
                              <p:par>
                                <p:cTn id="31" presetID="5" presetClass="entr" presetSubtype="10" fill="hold" grpId="0" nodeType="afterEffect">
                                  <p:stCondLst>
                                    <p:cond delay="0"/>
                                  </p:stCondLst>
                                  <p:childTnLst>
                                    <p:set>
                                      <p:cBhvr>
                                        <p:cTn id="32" dur="1" fill="hold">
                                          <p:stCondLst>
                                            <p:cond delay="0"/>
                                          </p:stCondLst>
                                        </p:cTn>
                                        <p:tgtEl>
                                          <p:spTgt spid="2062"/>
                                        </p:tgtEl>
                                        <p:attrNameLst>
                                          <p:attrName>style.visibility</p:attrName>
                                        </p:attrNameLst>
                                      </p:cBhvr>
                                      <p:to>
                                        <p:strVal val="visible"/>
                                      </p:to>
                                    </p:set>
                                    <p:animEffect transition="in" filter="checkerboard(across)">
                                      <p:cBhvr>
                                        <p:cTn id="33" dur="500"/>
                                        <p:tgtEl>
                                          <p:spTgt spid="2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p:bldP spid="2059" grpId="0"/>
      <p:bldP spid="2060" grpId="0"/>
      <p:bldP spid="2061" grpId="0"/>
      <p:bldP spid="2062" grpId="0"/>
      <p:bldP spid="206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Text Box 7"/>
          <p:cNvSpPr txBox="1"/>
          <p:nvPr/>
        </p:nvSpPr>
        <p:spPr>
          <a:xfrm>
            <a:off x="304800" y="136525"/>
            <a:ext cx="8458200" cy="1006475"/>
          </a:xfrm>
          <a:prstGeom prst="rect">
            <a:avLst/>
          </a:prstGeom>
          <a:noFill/>
          <a:ln w="9525">
            <a:noFill/>
          </a:ln>
        </p:spPr>
        <p:txBody>
          <a:bodyPr>
            <a:spAutoFit/>
          </a:bodyPr>
          <a:p>
            <a:pPr algn="just">
              <a:spcBef>
                <a:spcPct val="50000"/>
              </a:spcBef>
            </a:pPr>
            <a:r>
              <a:rPr sz="3000" i="1" dirty="0">
                <a:solidFill>
                  <a:srgbClr val="FF0000"/>
                </a:solidFill>
                <a:latin typeface="Times New Roman" panose="02020603050405020304" pitchFamily="18" charset="0"/>
              </a:rPr>
              <a:t>Kể lại một việc tốt em đã làm để góp phần bảo vệ môi trường.</a:t>
            </a:r>
            <a:endParaRPr sz="3000" i="1" dirty="0">
              <a:solidFill>
                <a:srgbClr val="FF0000"/>
              </a:solidFill>
              <a:latin typeface="Times New Roman" panose="02020603050405020304" pitchFamily="18" charset="0"/>
            </a:endParaRPr>
          </a:p>
        </p:txBody>
      </p:sp>
      <p:sp>
        <p:nvSpPr>
          <p:cNvPr id="6152" name="Text Box 8"/>
          <p:cNvSpPr txBox="1"/>
          <p:nvPr/>
        </p:nvSpPr>
        <p:spPr>
          <a:xfrm>
            <a:off x="228600" y="1143000"/>
            <a:ext cx="2286000" cy="549275"/>
          </a:xfrm>
          <a:prstGeom prst="rect">
            <a:avLst/>
          </a:prstGeom>
          <a:noFill/>
          <a:ln w="9525">
            <a:noFill/>
          </a:ln>
        </p:spPr>
        <p:txBody>
          <a:bodyPr>
            <a:spAutoFit/>
          </a:bodyPr>
          <a:p>
            <a:pPr>
              <a:spcBef>
                <a:spcPct val="50000"/>
              </a:spcBef>
            </a:pPr>
            <a:r>
              <a:rPr sz="3000" b="1" u="sng" dirty="0">
                <a:solidFill>
                  <a:srgbClr val="FF0000"/>
                </a:solidFill>
                <a:latin typeface="Times New Roman" panose="02020603050405020304" pitchFamily="18" charset="0"/>
              </a:rPr>
              <a:t>b) Cách kể:</a:t>
            </a:r>
            <a:endParaRPr sz="3000" b="1" u="sng" dirty="0">
              <a:solidFill>
                <a:srgbClr val="FF0000"/>
              </a:solidFill>
              <a:latin typeface="Times New Roman" panose="02020603050405020304" pitchFamily="18" charset="0"/>
            </a:endParaRPr>
          </a:p>
        </p:txBody>
      </p:sp>
      <p:sp>
        <p:nvSpPr>
          <p:cNvPr id="6153" name="Text Box 9"/>
          <p:cNvSpPr txBox="1"/>
          <p:nvPr/>
        </p:nvSpPr>
        <p:spPr>
          <a:xfrm>
            <a:off x="304800" y="1676400"/>
            <a:ext cx="5334000" cy="549275"/>
          </a:xfrm>
          <a:prstGeom prst="rect">
            <a:avLst/>
          </a:prstGeom>
          <a:noFill/>
          <a:ln w="9525">
            <a:noFill/>
          </a:ln>
        </p:spPr>
        <p:txBody>
          <a:bodyPr>
            <a:spAutoFit/>
          </a:bodyPr>
          <a:p>
            <a:pPr>
              <a:spcBef>
                <a:spcPct val="50000"/>
              </a:spcBef>
            </a:pPr>
            <a:r>
              <a:rPr sz="3000" dirty="0">
                <a:solidFill>
                  <a:srgbClr val="FF0000"/>
                </a:solidFill>
                <a:latin typeface="Times New Roman" panose="02020603050405020304" pitchFamily="18" charset="0"/>
              </a:rPr>
              <a:t>- Em đã làm việc gì? </a:t>
            </a:r>
            <a:endParaRPr sz="3000" dirty="0">
              <a:solidFill>
                <a:srgbClr val="FF0000"/>
              </a:solidFill>
              <a:latin typeface="Times New Roman" panose="02020603050405020304" pitchFamily="18" charset="0"/>
            </a:endParaRPr>
          </a:p>
        </p:txBody>
      </p:sp>
      <p:sp>
        <p:nvSpPr>
          <p:cNvPr id="6154" name="Text Box 10"/>
          <p:cNvSpPr txBox="1"/>
          <p:nvPr/>
        </p:nvSpPr>
        <p:spPr>
          <a:xfrm>
            <a:off x="304800" y="2209800"/>
            <a:ext cx="8382000" cy="1920875"/>
          </a:xfrm>
          <a:prstGeom prst="rect">
            <a:avLst/>
          </a:prstGeom>
          <a:noFill/>
          <a:ln w="9525">
            <a:noFill/>
          </a:ln>
        </p:spPr>
        <p:txBody>
          <a:bodyPr>
            <a:spAutoFit/>
          </a:bodyPr>
          <a:p>
            <a:pPr algn="just">
              <a:spcBef>
                <a:spcPct val="50000"/>
              </a:spcBef>
            </a:pPr>
            <a:r>
              <a:rPr sz="3000" dirty="0">
                <a:solidFill>
                  <a:srgbClr val="0000CC"/>
                </a:solidFill>
                <a:latin typeface="Times New Roman" panose="02020603050405020304" pitchFamily="18" charset="0"/>
              </a:rPr>
              <a:t>(Việc đó có thể là chăm sóc cây hoa, nhặt rác, dọn vệ sinh trường, lớp hoặc khu vực nơi em sinh sống; có thể là ngăn chặn hành động làm hại cây, hoa, làm bẩn môi trường sống…)</a:t>
            </a:r>
            <a:endParaRPr sz="3000" dirty="0">
              <a:solidFill>
                <a:srgbClr val="0000CC"/>
              </a:solidFill>
              <a:latin typeface="Times New Roman" panose="02020603050405020304" pitchFamily="18" charset="0"/>
            </a:endParaRPr>
          </a:p>
        </p:txBody>
      </p:sp>
      <p:sp>
        <p:nvSpPr>
          <p:cNvPr id="6155" name="Text Box 11"/>
          <p:cNvSpPr txBox="1"/>
          <p:nvPr/>
        </p:nvSpPr>
        <p:spPr>
          <a:xfrm>
            <a:off x="381000" y="4114800"/>
            <a:ext cx="3733800" cy="549275"/>
          </a:xfrm>
          <a:prstGeom prst="rect">
            <a:avLst/>
          </a:prstGeom>
          <a:noFill/>
          <a:ln w="9525">
            <a:noFill/>
          </a:ln>
        </p:spPr>
        <p:txBody>
          <a:bodyPr>
            <a:spAutoFit/>
          </a:bodyPr>
          <a:p>
            <a:pPr>
              <a:spcBef>
                <a:spcPct val="50000"/>
              </a:spcBef>
            </a:pPr>
            <a:r>
              <a:rPr sz="3000" i="1" dirty="0">
                <a:solidFill>
                  <a:srgbClr val="FF0000"/>
                </a:solidFill>
                <a:latin typeface="Times New Roman" panose="02020603050405020304" pitchFamily="18" charset="0"/>
              </a:rPr>
              <a:t>- Kết quả ra sao? </a:t>
            </a:r>
            <a:endParaRPr sz="3000" i="1" dirty="0">
              <a:solidFill>
                <a:srgbClr val="FF0000"/>
              </a:solidFill>
              <a:latin typeface="Times New Roman" panose="02020603050405020304" pitchFamily="18" charset="0"/>
            </a:endParaRPr>
          </a:p>
        </p:txBody>
      </p:sp>
      <p:sp>
        <p:nvSpPr>
          <p:cNvPr id="6156" name="Text Box 12"/>
          <p:cNvSpPr txBox="1"/>
          <p:nvPr/>
        </p:nvSpPr>
        <p:spPr>
          <a:xfrm>
            <a:off x="381000" y="4724400"/>
            <a:ext cx="8458200" cy="549275"/>
          </a:xfrm>
          <a:prstGeom prst="rect">
            <a:avLst/>
          </a:prstGeom>
          <a:noFill/>
          <a:ln w="9525">
            <a:noFill/>
          </a:ln>
        </p:spPr>
        <p:txBody>
          <a:bodyPr>
            <a:spAutoFit/>
          </a:bodyPr>
          <a:p>
            <a:pPr>
              <a:spcBef>
                <a:spcPct val="50000"/>
              </a:spcBef>
            </a:pPr>
            <a:r>
              <a:rPr sz="3000" i="1" dirty="0">
                <a:solidFill>
                  <a:srgbClr val="FF0000"/>
                </a:solidFill>
                <a:latin typeface="Times New Roman" panose="02020603050405020304" pitchFamily="18" charset="0"/>
              </a:rPr>
              <a:t>- Cảm tưởng của em sau khi làm việc đó. </a:t>
            </a:r>
            <a:endParaRPr sz="3000" i="1"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52"/>
                                        </p:tgtEl>
                                        <p:attrNameLst>
                                          <p:attrName>style.visibility</p:attrName>
                                        </p:attrNameLst>
                                      </p:cBhvr>
                                      <p:to>
                                        <p:strVal val="visible"/>
                                      </p:to>
                                    </p:set>
                                    <p:animEffect transition="in" filter="checkerboard(across)">
                                      <p:cBhvr>
                                        <p:cTn id="7" dur="500"/>
                                        <p:tgtEl>
                                          <p:spTgt spid="615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153"/>
                                        </p:tgtEl>
                                        <p:attrNameLst>
                                          <p:attrName>style.visibility</p:attrName>
                                        </p:attrNameLst>
                                      </p:cBhvr>
                                      <p:to>
                                        <p:strVal val="visible"/>
                                      </p:to>
                                    </p:set>
                                    <p:animEffect transition="in" filter="checkerboard(across)">
                                      <p:cBhvr>
                                        <p:cTn id="12" dur="500"/>
                                        <p:tgtEl>
                                          <p:spTgt spid="6153"/>
                                        </p:tgtEl>
                                      </p:cBhvr>
                                    </p:animEffect>
                                  </p:childTnLst>
                                </p:cTn>
                              </p:par>
                            </p:childTnLst>
                          </p:cTn>
                        </p:par>
                        <p:par>
                          <p:cTn id="13" fill="hold">
                            <p:stCondLst>
                              <p:cond delay="500"/>
                            </p:stCondLst>
                            <p:childTnLst>
                              <p:par>
                                <p:cTn id="14" presetID="5" presetClass="entr" presetSubtype="10" fill="hold" grpId="0" nodeType="afterEffect">
                                  <p:stCondLst>
                                    <p:cond delay="0"/>
                                  </p:stCondLst>
                                  <p:childTnLst>
                                    <p:set>
                                      <p:cBhvr>
                                        <p:cTn id="15" dur="1" fill="hold">
                                          <p:stCondLst>
                                            <p:cond delay="0"/>
                                          </p:stCondLst>
                                        </p:cTn>
                                        <p:tgtEl>
                                          <p:spTgt spid="6154"/>
                                        </p:tgtEl>
                                        <p:attrNameLst>
                                          <p:attrName>style.visibility</p:attrName>
                                        </p:attrNameLst>
                                      </p:cBhvr>
                                      <p:to>
                                        <p:strVal val="visible"/>
                                      </p:to>
                                    </p:set>
                                    <p:animEffect transition="in" filter="checkerboard(across)">
                                      <p:cBhvr>
                                        <p:cTn id="16" dur="500"/>
                                        <p:tgtEl>
                                          <p:spTgt spid="6154"/>
                                        </p:tgtEl>
                                      </p:cBhvr>
                                    </p:animEffect>
                                  </p:childTnLst>
                                </p:cTn>
                              </p:par>
                            </p:childTnLst>
                          </p:cTn>
                        </p:par>
                        <p:par>
                          <p:cTn id="17" fill="hold">
                            <p:stCondLst>
                              <p:cond delay="1000"/>
                            </p:stCondLst>
                            <p:childTnLst>
                              <p:par>
                                <p:cTn id="18" presetID="5" presetClass="entr" presetSubtype="10" fill="hold" grpId="0" nodeType="afterEffect">
                                  <p:stCondLst>
                                    <p:cond delay="0"/>
                                  </p:stCondLst>
                                  <p:childTnLst>
                                    <p:set>
                                      <p:cBhvr>
                                        <p:cTn id="19" dur="1" fill="hold">
                                          <p:stCondLst>
                                            <p:cond delay="0"/>
                                          </p:stCondLst>
                                        </p:cTn>
                                        <p:tgtEl>
                                          <p:spTgt spid="6155"/>
                                        </p:tgtEl>
                                        <p:attrNameLst>
                                          <p:attrName>style.visibility</p:attrName>
                                        </p:attrNameLst>
                                      </p:cBhvr>
                                      <p:to>
                                        <p:strVal val="visible"/>
                                      </p:to>
                                    </p:set>
                                    <p:animEffect transition="in" filter="checkerboard(across)">
                                      <p:cBhvr>
                                        <p:cTn id="20" dur="500"/>
                                        <p:tgtEl>
                                          <p:spTgt spid="6155"/>
                                        </p:tgtEl>
                                      </p:cBhvr>
                                    </p:animEffect>
                                  </p:childTnLst>
                                </p:cTn>
                              </p:par>
                            </p:childTnLst>
                          </p:cTn>
                        </p:par>
                        <p:par>
                          <p:cTn id="21" fill="hold">
                            <p:stCondLst>
                              <p:cond delay="1500"/>
                            </p:stCondLst>
                            <p:childTnLst>
                              <p:par>
                                <p:cTn id="22" presetID="5" presetClass="entr" presetSubtype="10" fill="hold" grpId="0" nodeType="afterEffect">
                                  <p:stCondLst>
                                    <p:cond delay="0"/>
                                  </p:stCondLst>
                                  <p:childTnLst>
                                    <p:set>
                                      <p:cBhvr>
                                        <p:cTn id="23" dur="1" fill="hold">
                                          <p:stCondLst>
                                            <p:cond delay="0"/>
                                          </p:stCondLst>
                                        </p:cTn>
                                        <p:tgtEl>
                                          <p:spTgt spid="6156"/>
                                        </p:tgtEl>
                                        <p:attrNameLst>
                                          <p:attrName>style.visibility</p:attrName>
                                        </p:attrNameLst>
                                      </p:cBhvr>
                                      <p:to>
                                        <p:strVal val="visible"/>
                                      </p:to>
                                    </p:set>
                                    <p:animEffect transition="in" filter="checkerboard(across)">
                                      <p:cBhvr>
                                        <p:cTn id="24" dur="500"/>
                                        <p:tgtEl>
                                          <p:spTgt spid="6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p:bldP spid="6153" grpId="0"/>
      <p:bldP spid="6154" grpId="0"/>
      <p:bldP spid="6155" grpId="0"/>
      <p:bldP spid="6156"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3041</Words>
  <Application>WPS Presentation</Application>
  <PresentationFormat>On-screen Show (4:3)</PresentationFormat>
  <Paragraphs>60</Paragraphs>
  <Slides>14</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14</vt:i4>
      </vt:variant>
    </vt:vector>
  </HeadingPairs>
  <TitlesOfParts>
    <vt:vector size="24" baseType="lpstr">
      <vt:lpstr>Arial</vt:lpstr>
      <vt:lpstr>SimSun</vt:lpstr>
      <vt:lpstr>Wingdings</vt:lpstr>
      <vt:lpstr>Calibri</vt:lpstr>
      <vt:lpstr>VNI-Cooper</vt:lpstr>
      <vt:lpstr>Segoe Print</vt:lpstr>
      <vt:lpstr>Times New Roman</vt:lpstr>
      <vt:lpstr>Microsoft YaHei</vt:lpstr>
      <vt:lpstr>Arial Unicode MS</vt:lpstr>
      <vt:lpstr>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lEt'sgO</dc:creator>
  <cp:lastModifiedBy>Tam PC</cp:lastModifiedBy>
  <cp:revision>34</cp:revision>
  <dcterms:created xsi:type="dcterms:W3CDTF">2005-12-31T17:05:56Z</dcterms:created>
  <dcterms:modified xsi:type="dcterms:W3CDTF">2022-04-29T07:29:27Z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1FD2AAD6867F4EA799F25ACD25372C9C</vt:lpwstr>
  </property>
  <property fmtid="{D5CDD505-2E9C-101B-9397-08002B2CF9AE}" pid="3" name="KSOProductBuildVer">
    <vt:lpwstr>1033-11.2.0.11074</vt:lpwstr>
  </property>
</Properties>
</file>